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62" r:id="rId2"/>
    <p:sldId id="261" r:id="rId3"/>
    <p:sldId id="269" r:id="rId4"/>
    <p:sldId id="256" r:id="rId5"/>
    <p:sldId id="263" r:id="rId6"/>
    <p:sldId id="257" r:id="rId7"/>
    <p:sldId id="266" r:id="rId8"/>
    <p:sldId id="265" r:id="rId9"/>
    <p:sldId id="264" r:id="rId10"/>
    <p:sldId id="258" r:id="rId11"/>
    <p:sldId id="260" r:id="rId12"/>
    <p:sldId id="268" r:id="rId13"/>
    <p:sldId id="276" r:id="rId14"/>
    <p:sldId id="267" r:id="rId15"/>
    <p:sldId id="270" r:id="rId16"/>
    <p:sldId id="272" r:id="rId17"/>
    <p:sldId id="271"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varScale="1">
        <p:scale>
          <a:sx n="60" d="100"/>
          <a:sy n="60" d="100"/>
        </p:scale>
        <p:origin x="9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351344-7B65-48C1-97CF-A73C326AE05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96BFB44D-675C-43B5-958B-EBB915D57A8E}">
      <dgm:prSet phldrT="[Text]" custT="1"/>
      <dgm:spPr/>
      <dgm:t>
        <a:bodyPr/>
        <a:lstStyle/>
        <a:p>
          <a:r>
            <a:rPr lang="en-IN" sz="2800" dirty="0"/>
            <a:t>INTRODUCTION</a:t>
          </a:r>
        </a:p>
      </dgm:t>
    </dgm:pt>
    <dgm:pt modelId="{41DDC935-B2DB-442B-8D4F-E80F9B0BD756}" type="parTrans" cxnId="{EE41A3D8-BD5C-40D8-9836-0F390B97A0C1}">
      <dgm:prSet/>
      <dgm:spPr/>
      <dgm:t>
        <a:bodyPr/>
        <a:lstStyle/>
        <a:p>
          <a:endParaRPr lang="en-IN"/>
        </a:p>
      </dgm:t>
    </dgm:pt>
    <dgm:pt modelId="{5A23ABC7-BBAC-47E1-B68B-E66471588EDD}" type="sibTrans" cxnId="{EE41A3D8-BD5C-40D8-9836-0F390B97A0C1}">
      <dgm:prSet/>
      <dgm:spPr/>
      <dgm:t>
        <a:bodyPr/>
        <a:lstStyle/>
        <a:p>
          <a:endParaRPr lang="en-IN"/>
        </a:p>
      </dgm:t>
    </dgm:pt>
    <dgm:pt modelId="{34E76141-8506-4A47-A6AB-36FE05DC21BE}">
      <dgm:prSet phldrT="[Text]" custT="1"/>
      <dgm:spPr/>
      <dgm:t>
        <a:bodyPr/>
        <a:lstStyle/>
        <a:p>
          <a:r>
            <a:rPr lang="en-IN" sz="2800" dirty="0"/>
            <a:t>FORMULA OF Z TEST</a:t>
          </a:r>
        </a:p>
      </dgm:t>
    </dgm:pt>
    <dgm:pt modelId="{611A1EDF-EB4E-4D6B-98BB-2DD6A4A2E640}" type="parTrans" cxnId="{A51B2A90-91F2-4011-825B-7756087AFA53}">
      <dgm:prSet/>
      <dgm:spPr/>
      <dgm:t>
        <a:bodyPr/>
        <a:lstStyle/>
        <a:p>
          <a:endParaRPr lang="en-IN"/>
        </a:p>
      </dgm:t>
    </dgm:pt>
    <dgm:pt modelId="{3E185090-2FC9-4D20-A6CC-EE2E92BF54AF}" type="sibTrans" cxnId="{A51B2A90-91F2-4011-825B-7756087AFA53}">
      <dgm:prSet/>
      <dgm:spPr/>
      <dgm:t>
        <a:bodyPr/>
        <a:lstStyle/>
        <a:p>
          <a:endParaRPr lang="en-IN"/>
        </a:p>
      </dgm:t>
    </dgm:pt>
    <dgm:pt modelId="{74CD8433-2EB2-4E3E-A5BD-CA098F5DFFC5}">
      <dgm:prSet phldrT="[Text]" custT="1"/>
      <dgm:spPr/>
      <dgm:t>
        <a:bodyPr/>
        <a:lstStyle/>
        <a:p>
          <a:r>
            <a:rPr lang="en-IN" sz="2800" dirty="0"/>
            <a:t>WHEN DO WE USE Z TEST</a:t>
          </a:r>
        </a:p>
      </dgm:t>
    </dgm:pt>
    <dgm:pt modelId="{366DA78C-E6FC-4280-BC18-D6158EBE2553}" type="parTrans" cxnId="{1B4373CD-9F51-4DF0-9C0A-04538D51B157}">
      <dgm:prSet/>
      <dgm:spPr/>
      <dgm:t>
        <a:bodyPr/>
        <a:lstStyle/>
        <a:p>
          <a:endParaRPr lang="en-IN"/>
        </a:p>
      </dgm:t>
    </dgm:pt>
    <dgm:pt modelId="{D8C40E48-5AA0-419E-97D9-86FBE634D73A}" type="sibTrans" cxnId="{1B4373CD-9F51-4DF0-9C0A-04538D51B157}">
      <dgm:prSet/>
      <dgm:spPr/>
      <dgm:t>
        <a:bodyPr/>
        <a:lstStyle/>
        <a:p>
          <a:endParaRPr lang="en-IN"/>
        </a:p>
      </dgm:t>
    </dgm:pt>
    <dgm:pt modelId="{789F3124-93A3-4811-AB0D-FB57084B95DB}">
      <dgm:prSet phldrT="[Text]" custT="1"/>
      <dgm:spPr/>
      <dgm:t>
        <a:bodyPr/>
        <a:lstStyle/>
        <a:p>
          <a:r>
            <a:rPr lang="en-IN" sz="2800" dirty="0"/>
            <a:t>HYPOTHESIS  TESTING</a:t>
          </a:r>
        </a:p>
      </dgm:t>
    </dgm:pt>
    <dgm:pt modelId="{0352601D-1BE0-4005-B930-EF0863EED7AC}" type="parTrans" cxnId="{632270BB-3446-4E48-B97B-0210689D9F7E}">
      <dgm:prSet/>
      <dgm:spPr/>
      <dgm:t>
        <a:bodyPr/>
        <a:lstStyle/>
        <a:p>
          <a:endParaRPr lang="en-IN"/>
        </a:p>
      </dgm:t>
    </dgm:pt>
    <dgm:pt modelId="{C5E5CD50-8C86-41C8-AD6B-B0FF914B5639}" type="sibTrans" cxnId="{632270BB-3446-4E48-B97B-0210689D9F7E}">
      <dgm:prSet/>
      <dgm:spPr/>
      <dgm:t>
        <a:bodyPr/>
        <a:lstStyle/>
        <a:p>
          <a:endParaRPr lang="en-IN"/>
        </a:p>
      </dgm:t>
    </dgm:pt>
    <dgm:pt modelId="{8C99CBFC-BBF8-4F05-93CE-FB4253D1CEC6}">
      <dgm:prSet phldrT="[Text]" custT="1"/>
      <dgm:spPr/>
      <dgm:t>
        <a:bodyPr/>
        <a:lstStyle/>
        <a:p>
          <a:r>
            <a:rPr lang="en-IN" sz="2800" dirty="0"/>
            <a:t>TYPES</a:t>
          </a:r>
        </a:p>
      </dgm:t>
    </dgm:pt>
    <dgm:pt modelId="{1AF742A0-7FE9-4DEE-A1A6-1A9984285749}" type="parTrans" cxnId="{86B09999-A21C-470E-A38D-8E53B53B9065}">
      <dgm:prSet/>
      <dgm:spPr/>
      <dgm:t>
        <a:bodyPr/>
        <a:lstStyle/>
        <a:p>
          <a:endParaRPr lang="en-IN"/>
        </a:p>
      </dgm:t>
    </dgm:pt>
    <dgm:pt modelId="{5CF87E38-8F5C-41FD-AB8B-6802E874C049}" type="sibTrans" cxnId="{86B09999-A21C-470E-A38D-8E53B53B9065}">
      <dgm:prSet/>
      <dgm:spPr/>
      <dgm:t>
        <a:bodyPr/>
        <a:lstStyle/>
        <a:p>
          <a:endParaRPr lang="en-IN"/>
        </a:p>
      </dgm:t>
    </dgm:pt>
    <dgm:pt modelId="{D4E2822D-1816-4176-9447-7AAB4D38F3A9}">
      <dgm:prSet phldrT="[Text]" custT="1"/>
      <dgm:spPr/>
      <dgm:t>
        <a:bodyPr/>
        <a:lstStyle/>
        <a:p>
          <a:r>
            <a:rPr lang="en-IN" sz="2800" dirty="0"/>
            <a:t>ASSUMPTIONS</a:t>
          </a:r>
        </a:p>
      </dgm:t>
    </dgm:pt>
    <dgm:pt modelId="{FF77371D-8532-4F74-B956-1DC669B329B1}" type="parTrans" cxnId="{B841B8A5-0CC1-4139-B6DB-EBFDD27EAA40}">
      <dgm:prSet/>
      <dgm:spPr/>
      <dgm:t>
        <a:bodyPr/>
        <a:lstStyle/>
        <a:p>
          <a:endParaRPr lang="en-IN"/>
        </a:p>
      </dgm:t>
    </dgm:pt>
    <dgm:pt modelId="{CFBD5DCA-BA06-4373-B328-505AF011259F}" type="sibTrans" cxnId="{B841B8A5-0CC1-4139-B6DB-EBFDD27EAA40}">
      <dgm:prSet/>
      <dgm:spPr/>
      <dgm:t>
        <a:bodyPr/>
        <a:lstStyle/>
        <a:p>
          <a:endParaRPr lang="en-IN"/>
        </a:p>
      </dgm:t>
    </dgm:pt>
    <dgm:pt modelId="{422108BC-C76E-4D78-A05A-2AFA62BD7930}">
      <dgm:prSet phldrT="[Text]" custT="1"/>
      <dgm:spPr/>
      <dgm:t>
        <a:bodyPr/>
        <a:lstStyle/>
        <a:p>
          <a:r>
            <a:rPr lang="en-IN" sz="2800" dirty="0"/>
            <a:t>EXAMPLES</a:t>
          </a:r>
        </a:p>
      </dgm:t>
    </dgm:pt>
    <dgm:pt modelId="{0811B4AE-6E64-497F-9BA7-3472A2AF0753}" type="parTrans" cxnId="{7C3C68E4-89FD-48A2-8129-2857451EBA3B}">
      <dgm:prSet/>
      <dgm:spPr/>
      <dgm:t>
        <a:bodyPr/>
        <a:lstStyle/>
        <a:p>
          <a:endParaRPr lang="en-IN"/>
        </a:p>
      </dgm:t>
    </dgm:pt>
    <dgm:pt modelId="{BA45E1F1-873F-4026-8A3D-BB48F3B9CE0A}" type="sibTrans" cxnId="{7C3C68E4-89FD-48A2-8129-2857451EBA3B}">
      <dgm:prSet/>
      <dgm:spPr/>
      <dgm:t>
        <a:bodyPr/>
        <a:lstStyle/>
        <a:p>
          <a:endParaRPr lang="en-IN"/>
        </a:p>
      </dgm:t>
    </dgm:pt>
    <dgm:pt modelId="{99D4DDB8-2F8D-4DA0-9AB3-32A4F553DB30}">
      <dgm:prSet phldrT="[Text]" custT="1"/>
      <dgm:spPr/>
      <dgm:t>
        <a:bodyPr/>
        <a:lstStyle/>
        <a:p>
          <a:r>
            <a:rPr lang="en-IN" sz="2800" dirty="0"/>
            <a:t>CONCLUSION</a:t>
          </a:r>
        </a:p>
      </dgm:t>
    </dgm:pt>
    <dgm:pt modelId="{AFFD3986-C988-46E7-8EA3-DCF180B37BFC}" type="parTrans" cxnId="{C77152D9-C1D1-478A-8E89-540446499386}">
      <dgm:prSet/>
      <dgm:spPr/>
      <dgm:t>
        <a:bodyPr/>
        <a:lstStyle/>
        <a:p>
          <a:endParaRPr lang="en-IN"/>
        </a:p>
      </dgm:t>
    </dgm:pt>
    <dgm:pt modelId="{01434D3B-A57B-4C88-90F1-FB80CC6C61CF}" type="sibTrans" cxnId="{C77152D9-C1D1-478A-8E89-540446499386}">
      <dgm:prSet/>
      <dgm:spPr/>
      <dgm:t>
        <a:bodyPr/>
        <a:lstStyle/>
        <a:p>
          <a:endParaRPr lang="en-IN"/>
        </a:p>
      </dgm:t>
    </dgm:pt>
    <dgm:pt modelId="{3C027AB3-25BC-43BC-B919-ED0CAE61E3A3}">
      <dgm:prSet phldrT="[Text]" custT="1"/>
      <dgm:spPr/>
      <dgm:t>
        <a:bodyPr/>
        <a:lstStyle/>
        <a:p>
          <a:r>
            <a:rPr lang="en-IN" sz="2800" dirty="0"/>
            <a:t>STEPS</a:t>
          </a:r>
          <a:r>
            <a:rPr lang="en-IN" sz="2800" baseline="0" dirty="0"/>
            <a:t> TO PERFORM Z TEST</a:t>
          </a:r>
          <a:endParaRPr lang="en-IN" sz="2800" dirty="0"/>
        </a:p>
      </dgm:t>
    </dgm:pt>
    <dgm:pt modelId="{5AF6B6F9-2862-43D4-9AD5-5C1EDFB3BC54}" type="parTrans" cxnId="{176428C8-53D3-4A83-A8EB-D5983E762AB5}">
      <dgm:prSet/>
      <dgm:spPr/>
    </dgm:pt>
    <dgm:pt modelId="{C584887D-606D-4C78-B44C-45A222F80C5C}" type="sibTrans" cxnId="{176428C8-53D3-4A83-A8EB-D5983E762AB5}">
      <dgm:prSet/>
      <dgm:spPr/>
    </dgm:pt>
    <dgm:pt modelId="{372E0ACA-A186-4549-A35F-B4FF31BDD79D}" type="pres">
      <dgm:prSet presAssocID="{B6351344-7B65-48C1-97CF-A73C326AE05A}" presName="linear" presStyleCnt="0">
        <dgm:presLayoutVars>
          <dgm:dir/>
          <dgm:animLvl val="lvl"/>
          <dgm:resizeHandles val="exact"/>
        </dgm:presLayoutVars>
      </dgm:prSet>
      <dgm:spPr/>
    </dgm:pt>
    <dgm:pt modelId="{40D9802C-3D1A-4300-8479-894CAD35F94F}" type="pres">
      <dgm:prSet presAssocID="{96BFB44D-675C-43B5-958B-EBB915D57A8E}" presName="parentLin" presStyleCnt="0"/>
      <dgm:spPr/>
    </dgm:pt>
    <dgm:pt modelId="{C1F09E4E-A95B-4CEF-9AFC-C0F1D2DAAAA2}" type="pres">
      <dgm:prSet presAssocID="{96BFB44D-675C-43B5-958B-EBB915D57A8E}" presName="parentLeftMargin" presStyleLbl="node1" presStyleIdx="0" presStyleCnt="9"/>
      <dgm:spPr/>
    </dgm:pt>
    <dgm:pt modelId="{B8C172FC-ED20-4EA0-8CEA-5A59282664E4}" type="pres">
      <dgm:prSet presAssocID="{96BFB44D-675C-43B5-958B-EBB915D57A8E}" presName="parentText" presStyleLbl="node1" presStyleIdx="0" presStyleCnt="9">
        <dgm:presLayoutVars>
          <dgm:chMax val="0"/>
          <dgm:bulletEnabled val="1"/>
        </dgm:presLayoutVars>
      </dgm:prSet>
      <dgm:spPr/>
    </dgm:pt>
    <dgm:pt modelId="{E9029408-0B3A-4137-BDFA-21239EAC94CA}" type="pres">
      <dgm:prSet presAssocID="{96BFB44D-675C-43B5-958B-EBB915D57A8E}" presName="negativeSpace" presStyleCnt="0"/>
      <dgm:spPr/>
    </dgm:pt>
    <dgm:pt modelId="{A60C7112-CF61-4A68-B8D7-F59A069D2D21}" type="pres">
      <dgm:prSet presAssocID="{96BFB44D-675C-43B5-958B-EBB915D57A8E}" presName="childText" presStyleLbl="conFgAcc1" presStyleIdx="0" presStyleCnt="9">
        <dgm:presLayoutVars>
          <dgm:bulletEnabled val="1"/>
        </dgm:presLayoutVars>
      </dgm:prSet>
      <dgm:spPr/>
    </dgm:pt>
    <dgm:pt modelId="{B4EDFD64-8CEA-4081-AB71-69C7C1DEE4AE}" type="pres">
      <dgm:prSet presAssocID="{5A23ABC7-BBAC-47E1-B68B-E66471588EDD}" presName="spaceBetweenRectangles" presStyleCnt="0"/>
      <dgm:spPr/>
    </dgm:pt>
    <dgm:pt modelId="{0CD62644-EB28-45D0-A96D-70F2C3C41D0B}" type="pres">
      <dgm:prSet presAssocID="{34E76141-8506-4A47-A6AB-36FE05DC21BE}" presName="parentLin" presStyleCnt="0"/>
      <dgm:spPr/>
    </dgm:pt>
    <dgm:pt modelId="{808682B9-64BE-44F5-A2CF-4BD22FEE5BDF}" type="pres">
      <dgm:prSet presAssocID="{34E76141-8506-4A47-A6AB-36FE05DC21BE}" presName="parentLeftMargin" presStyleLbl="node1" presStyleIdx="0" presStyleCnt="9"/>
      <dgm:spPr/>
    </dgm:pt>
    <dgm:pt modelId="{FB06A097-A890-4D5C-A9AA-1B11330FC1EB}" type="pres">
      <dgm:prSet presAssocID="{34E76141-8506-4A47-A6AB-36FE05DC21BE}" presName="parentText" presStyleLbl="node1" presStyleIdx="1" presStyleCnt="9">
        <dgm:presLayoutVars>
          <dgm:chMax val="0"/>
          <dgm:bulletEnabled val="1"/>
        </dgm:presLayoutVars>
      </dgm:prSet>
      <dgm:spPr/>
    </dgm:pt>
    <dgm:pt modelId="{E348B72C-4539-4992-B1AA-ED10555503C4}" type="pres">
      <dgm:prSet presAssocID="{34E76141-8506-4A47-A6AB-36FE05DC21BE}" presName="negativeSpace" presStyleCnt="0"/>
      <dgm:spPr/>
    </dgm:pt>
    <dgm:pt modelId="{B6F3A71E-F5C9-4DDD-A768-472B9B988655}" type="pres">
      <dgm:prSet presAssocID="{34E76141-8506-4A47-A6AB-36FE05DC21BE}" presName="childText" presStyleLbl="conFgAcc1" presStyleIdx="1" presStyleCnt="9">
        <dgm:presLayoutVars>
          <dgm:bulletEnabled val="1"/>
        </dgm:presLayoutVars>
      </dgm:prSet>
      <dgm:spPr/>
    </dgm:pt>
    <dgm:pt modelId="{D8F9CD6B-8516-4E62-A11E-61066447A044}" type="pres">
      <dgm:prSet presAssocID="{3E185090-2FC9-4D20-A6CC-EE2E92BF54AF}" presName="spaceBetweenRectangles" presStyleCnt="0"/>
      <dgm:spPr/>
    </dgm:pt>
    <dgm:pt modelId="{8192A36D-86DA-4C1C-AA4E-3B390C3EAB4F}" type="pres">
      <dgm:prSet presAssocID="{74CD8433-2EB2-4E3E-A5BD-CA098F5DFFC5}" presName="parentLin" presStyleCnt="0"/>
      <dgm:spPr/>
    </dgm:pt>
    <dgm:pt modelId="{BD0E57BD-8864-4674-9C28-FE29946E58E0}" type="pres">
      <dgm:prSet presAssocID="{74CD8433-2EB2-4E3E-A5BD-CA098F5DFFC5}" presName="parentLeftMargin" presStyleLbl="node1" presStyleIdx="1" presStyleCnt="9"/>
      <dgm:spPr/>
    </dgm:pt>
    <dgm:pt modelId="{AE23F734-FDB2-41AD-87CA-848C30E12439}" type="pres">
      <dgm:prSet presAssocID="{74CD8433-2EB2-4E3E-A5BD-CA098F5DFFC5}" presName="parentText" presStyleLbl="node1" presStyleIdx="2" presStyleCnt="9">
        <dgm:presLayoutVars>
          <dgm:chMax val="0"/>
          <dgm:bulletEnabled val="1"/>
        </dgm:presLayoutVars>
      </dgm:prSet>
      <dgm:spPr/>
    </dgm:pt>
    <dgm:pt modelId="{338E537B-3493-4935-8299-10DEC02C6919}" type="pres">
      <dgm:prSet presAssocID="{74CD8433-2EB2-4E3E-A5BD-CA098F5DFFC5}" presName="negativeSpace" presStyleCnt="0"/>
      <dgm:spPr/>
    </dgm:pt>
    <dgm:pt modelId="{37EE077C-8AFE-483E-B4D0-56E0D1112676}" type="pres">
      <dgm:prSet presAssocID="{74CD8433-2EB2-4E3E-A5BD-CA098F5DFFC5}" presName="childText" presStyleLbl="conFgAcc1" presStyleIdx="2" presStyleCnt="9">
        <dgm:presLayoutVars>
          <dgm:bulletEnabled val="1"/>
        </dgm:presLayoutVars>
      </dgm:prSet>
      <dgm:spPr/>
    </dgm:pt>
    <dgm:pt modelId="{0421A3C3-D29B-4D93-B3D6-EB5F03EDAEB8}" type="pres">
      <dgm:prSet presAssocID="{D8C40E48-5AA0-419E-97D9-86FBE634D73A}" presName="spaceBetweenRectangles" presStyleCnt="0"/>
      <dgm:spPr/>
    </dgm:pt>
    <dgm:pt modelId="{32F5DF2B-B27C-4E48-B493-B00FFAD4AE19}" type="pres">
      <dgm:prSet presAssocID="{789F3124-93A3-4811-AB0D-FB57084B95DB}" presName="parentLin" presStyleCnt="0"/>
      <dgm:spPr/>
    </dgm:pt>
    <dgm:pt modelId="{268C3BA9-F549-4852-A4A6-CAAE8680CB6A}" type="pres">
      <dgm:prSet presAssocID="{789F3124-93A3-4811-AB0D-FB57084B95DB}" presName="parentLeftMargin" presStyleLbl="node1" presStyleIdx="2" presStyleCnt="9"/>
      <dgm:spPr/>
    </dgm:pt>
    <dgm:pt modelId="{9D4AA854-C375-4614-A295-1FEB8A164CCD}" type="pres">
      <dgm:prSet presAssocID="{789F3124-93A3-4811-AB0D-FB57084B95DB}" presName="parentText" presStyleLbl="node1" presStyleIdx="3" presStyleCnt="9">
        <dgm:presLayoutVars>
          <dgm:chMax val="0"/>
          <dgm:bulletEnabled val="1"/>
        </dgm:presLayoutVars>
      </dgm:prSet>
      <dgm:spPr/>
    </dgm:pt>
    <dgm:pt modelId="{5C7AB38A-3311-4F46-B1D3-479907DB9BBB}" type="pres">
      <dgm:prSet presAssocID="{789F3124-93A3-4811-AB0D-FB57084B95DB}" presName="negativeSpace" presStyleCnt="0"/>
      <dgm:spPr/>
    </dgm:pt>
    <dgm:pt modelId="{786B3F0D-1E63-4BDD-9441-ADEC67E0E9D2}" type="pres">
      <dgm:prSet presAssocID="{789F3124-93A3-4811-AB0D-FB57084B95DB}" presName="childText" presStyleLbl="conFgAcc1" presStyleIdx="3" presStyleCnt="9">
        <dgm:presLayoutVars>
          <dgm:bulletEnabled val="1"/>
        </dgm:presLayoutVars>
      </dgm:prSet>
      <dgm:spPr/>
    </dgm:pt>
    <dgm:pt modelId="{E57984EB-B22D-40D0-81A7-CEFF6D8F185F}" type="pres">
      <dgm:prSet presAssocID="{C5E5CD50-8C86-41C8-AD6B-B0FF914B5639}" presName="spaceBetweenRectangles" presStyleCnt="0"/>
      <dgm:spPr/>
    </dgm:pt>
    <dgm:pt modelId="{E6239AC7-7F55-4C03-8797-F5FA049AB2EC}" type="pres">
      <dgm:prSet presAssocID="{8C99CBFC-BBF8-4F05-93CE-FB4253D1CEC6}" presName="parentLin" presStyleCnt="0"/>
      <dgm:spPr/>
    </dgm:pt>
    <dgm:pt modelId="{A1424931-863E-484D-A54F-7B85D09EAC2E}" type="pres">
      <dgm:prSet presAssocID="{8C99CBFC-BBF8-4F05-93CE-FB4253D1CEC6}" presName="parentLeftMargin" presStyleLbl="node1" presStyleIdx="3" presStyleCnt="9"/>
      <dgm:spPr/>
    </dgm:pt>
    <dgm:pt modelId="{6A8702ED-8D63-4996-B859-1AE130F081D5}" type="pres">
      <dgm:prSet presAssocID="{8C99CBFC-BBF8-4F05-93CE-FB4253D1CEC6}" presName="parentText" presStyleLbl="node1" presStyleIdx="4" presStyleCnt="9" custLinFactNeighborX="-2159" custLinFactNeighborY="0">
        <dgm:presLayoutVars>
          <dgm:chMax val="0"/>
          <dgm:bulletEnabled val="1"/>
        </dgm:presLayoutVars>
      </dgm:prSet>
      <dgm:spPr/>
    </dgm:pt>
    <dgm:pt modelId="{AC71C4E4-981D-4BDD-A0C5-F157781D0D52}" type="pres">
      <dgm:prSet presAssocID="{8C99CBFC-BBF8-4F05-93CE-FB4253D1CEC6}" presName="negativeSpace" presStyleCnt="0"/>
      <dgm:spPr/>
    </dgm:pt>
    <dgm:pt modelId="{4A9D6334-3E83-41A2-B921-E3C93746E2A3}" type="pres">
      <dgm:prSet presAssocID="{8C99CBFC-BBF8-4F05-93CE-FB4253D1CEC6}" presName="childText" presStyleLbl="conFgAcc1" presStyleIdx="4" presStyleCnt="9">
        <dgm:presLayoutVars>
          <dgm:bulletEnabled val="1"/>
        </dgm:presLayoutVars>
      </dgm:prSet>
      <dgm:spPr/>
    </dgm:pt>
    <dgm:pt modelId="{4A3720D2-6B93-4DE0-A3EC-3424E4584DB4}" type="pres">
      <dgm:prSet presAssocID="{5CF87E38-8F5C-41FD-AB8B-6802E874C049}" presName="spaceBetweenRectangles" presStyleCnt="0"/>
      <dgm:spPr/>
    </dgm:pt>
    <dgm:pt modelId="{867A9F72-1C0B-431E-964F-1896E306A680}" type="pres">
      <dgm:prSet presAssocID="{3C027AB3-25BC-43BC-B919-ED0CAE61E3A3}" presName="parentLin" presStyleCnt="0"/>
      <dgm:spPr/>
    </dgm:pt>
    <dgm:pt modelId="{6A3E794B-0DC7-4275-90E0-7A713FAEE035}" type="pres">
      <dgm:prSet presAssocID="{3C027AB3-25BC-43BC-B919-ED0CAE61E3A3}" presName="parentLeftMargin" presStyleLbl="node1" presStyleIdx="4" presStyleCnt="9"/>
      <dgm:spPr/>
    </dgm:pt>
    <dgm:pt modelId="{35ABFBF7-E6E6-4C4D-BB55-1F1F2D088B77}" type="pres">
      <dgm:prSet presAssocID="{3C027AB3-25BC-43BC-B919-ED0CAE61E3A3}" presName="parentText" presStyleLbl="node1" presStyleIdx="5" presStyleCnt="9">
        <dgm:presLayoutVars>
          <dgm:chMax val="0"/>
          <dgm:bulletEnabled val="1"/>
        </dgm:presLayoutVars>
      </dgm:prSet>
      <dgm:spPr/>
    </dgm:pt>
    <dgm:pt modelId="{27FB2450-B0A3-45F5-B8C2-2762B452DF28}" type="pres">
      <dgm:prSet presAssocID="{3C027AB3-25BC-43BC-B919-ED0CAE61E3A3}" presName="negativeSpace" presStyleCnt="0"/>
      <dgm:spPr/>
    </dgm:pt>
    <dgm:pt modelId="{D06F23E4-1C25-4199-BBB4-4506D17C86BC}" type="pres">
      <dgm:prSet presAssocID="{3C027AB3-25BC-43BC-B919-ED0CAE61E3A3}" presName="childText" presStyleLbl="conFgAcc1" presStyleIdx="5" presStyleCnt="9">
        <dgm:presLayoutVars>
          <dgm:bulletEnabled val="1"/>
        </dgm:presLayoutVars>
      </dgm:prSet>
      <dgm:spPr/>
    </dgm:pt>
    <dgm:pt modelId="{698BAC87-2876-44D9-AB8D-8B90F58AC396}" type="pres">
      <dgm:prSet presAssocID="{C584887D-606D-4C78-B44C-45A222F80C5C}" presName="spaceBetweenRectangles" presStyleCnt="0"/>
      <dgm:spPr/>
    </dgm:pt>
    <dgm:pt modelId="{AE3FE98E-E0FE-44F4-A73E-068CBE3DBE64}" type="pres">
      <dgm:prSet presAssocID="{D4E2822D-1816-4176-9447-7AAB4D38F3A9}" presName="parentLin" presStyleCnt="0"/>
      <dgm:spPr/>
    </dgm:pt>
    <dgm:pt modelId="{42B3A668-17AF-4CD6-AFD3-E323D084EF9A}" type="pres">
      <dgm:prSet presAssocID="{D4E2822D-1816-4176-9447-7AAB4D38F3A9}" presName="parentLeftMargin" presStyleLbl="node1" presStyleIdx="5" presStyleCnt="9"/>
      <dgm:spPr/>
    </dgm:pt>
    <dgm:pt modelId="{BEB6F5FF-AD33-4D1D-944B-F0DEEA37103E}" type="pres">
      <dgm:prSet presAssocID="{D4E2822D-1816-4176-9447-7AAB4D38F3A9}" presName="parentText" presStyleLbl="node1" presStyleIdx="6" presStyleCnt="9">
        <dgm:presLayoutVars>
          <dgm:chMax val="0"/>
          <dgm:bulletEnabled val="1"/>
        </dgm:presLayoutVars>
      </dgm:prSet>
      <dgm:spPr/>
    </dgm:pt>
    <dgm:pt modelId="{FC2947A6-8B2A-416A-BAD0-1708990E8ECE}" type="pres">
      <dgm:prSet presAssocID="{D4E2822D-1816-4176-9447-7AAB4D38F3A9}" presName="negativeSpace" presStyleCnt="0"/>
      <dgm:spPr/>
    </dgm:pt>
    <dgm:pt modelId="{4223E80E-28F6-492D-BAF4-29E56A13B0DA}" type="pres">
      <dgm:prSet presAssocID="{D4E2822D-1816-4176-9447-7AAB4D38F3A9}" presName="childText" presStyleLbl="conFgAcc1" presStyleIdx="6" presStyleCnt="9">
        <dgm:presLayoutVars>
          <dgm:bulletEnabled val="1"/>
        </dgm:presLayoutVars>
      </dgm:prSet>
      <dgm:spPr/>
    </dgm:pt>
    <dgm:pt modelId="{3033A5CA-7E74-42D5-9809-B1A2BFF85766}" type="pres">
      <dgm:prSet presAssocID="{CFBD5DCA-BA06-4373-B328-505AF011259F}" presName="spaceBetweenRectangles" presStyleCnt="0"/>
      <dgm:spPr/>
    </dgm:pt>
    <dgm:pt modelId="{BC7B366C-664C-428F-9FC1-CC2A53428230}" type="pres">
      <dgm:prSet presAssocID="{422108BC-C76E-4D78-A05A-2AFA62BD7930}" presName="parentLin" presStyleCnt="0"/>
      <dgm:spPr/>
    </dgm:pt>
    <dgm:pt modelId="{912457FF-7900-494B-9EC6-94DFC74A2164}" type="pres">
      <dgm:prSet presAssocID="{422108BC-C76E-4D78-A05A-2AFA62BD7930}" presName="parentLeftMargin" presStyleLbl="node1" presStyleIdx="6" presStyleCnt="9"/>
      <dgm:spPr/>
    </dgm:pt>
    <dgm:pt modelId="{2468A67B-26C0-4480-93AF-8A6BD1767BDD}" type="pres">
      <dgm:prSet presAssocID="{422108BC-C76E-4D78-A05A-2AFA62BD7930}" presName="parentText" presStyleLbl="node1" presStyleIdx="7" presStyleCnt="9">
        <dgm:presLayoutVars>
          <dgm:chMax val="0"/>
          <dgm:bulletEnabled val="1"/>
        </dgm:presLayoutVars>
      </dgm:prSet>
      <dgm:spPr/>
    </dgm:pt>
    <dgm:pt modelId="{6B8A6155-D57D-49B9-BB5E-48CD3A7E68BD}" type="pres">
      <dgm:prSet presAssocID="{422108BC-C76E-4D78-A05A-2AFA62BD7930}" presName="negativeSpace" presStyleCnt="0"/>
      <dgm:spPr/>
    </dgm:pt>
    <dgm:pt modelId="{6F5CB185-245E-48EE-9F45-71282B1FDF86}" type="pres">
      <dgm:prSet presAssocID="{422108BC-C76E-4D78-A05A-2AFA62BD7930}" presName="childText" presStyleLbl="conFgAcc1" presStyleIdx="7" presStyleCnt="9">
        <dgm:presLayoutVars>
          <dgm:bulletEnabled val="1"/>
        </dgm:presLayoutVars>
      </dgm:prSet>
      <dgm:spPr/>
    </dgm:pt>
    <dgm:pt modelId="{F401612F-7369-47D6-861B-45B6C2F76B88}" type="pres">
      <dgm:prSet presAssocID="{BA45E1F1-873F-4026-8A3D-BB48F3B9CE0A}" presName="spaceBetweenRectangles" presStyleCnt="0"/>
      <dgm:spPr/>
    </dgm:pt>
    <dgm:pt modelId="{8BA8AE22-551E-445E-88A4-5444F03771F3}" type="pres">
      <dgm:prSet presAssocID="{99D4DDB8-2F8D-4DA0-9AB3-32A4F553DB30}" presName="parentLin" presStyleCnt="0"/>
      <dgm:spPr/>
    </dgm:pt>
    <dgm:pt modelId="{FAB40714-52A8-4C47-B4C2-0BF0A5D4F617}" type="pres">
      <dgm:prSet presAssocID="{99D4DDB8-2F8D-4DA0-9AB3-32A4F553DB30}" presName="parentLeftMargin" presStyleLbl="node1" presStyleIdx="7" presStyleCnt="9"/>
      <dgm:spPr/>
    </dgm:pt>
    <dgm:pt modelId="{E1670460-7D1A-42D6-955C-C4955DDAE4FF}" type="pres">
      <dgm:prSet presAssocID="{99D4DDB8-2F8D-4DA0-9AB3-32A4F553DB30}" presName="parentText" presStyleLbl="node1" presStyleIdx="8" presStyleCnt="9" custLinFactNeighborX="2159" custLinFactNeighborY="-2486">
        <dgm:presLayoutVars>
          <dgm:chMax val="0"/>
          <dgm:bulletEnabled val="1"/>
        </dgm:presLayoutVars>
      </dgm:prSet>
      <dgm:spPr/>
    </dgm:pt>
    <dgm:pt modelId="{93686ECF-62E7-4DB5-A358-EAAB3781AAE2}" type="pres">
      <dgm:prSet presAssocID="{99D4DDB8-2F8D-4DA0-9AB3-32A4F553DB30}" presName="negativeSpace" presStyleCnt="0"/>
      <dgm:spPr/>
    </dgm:pt>
    <dgm:pt modelId="{6B1EBBA2-8097-4964-BE3F-492D996ACF22}" type="pres">
      <dgm:prSet presAssocID="{99D4DDB8-2F8D-4DA0-9AB3-32A4F553DB30}" presName="childText" presStyleLbl="conFgAcc1" presStyleIdx="8" presStyleCnt="9">
        <dgm:presLayoutVars>
          <dgm:bulletEnabled val="1"/>
        </dgm:presLayoutVars>
      </dgm:prSet>
      <dgm:spPr/>
    </dgm:pt>
  </dgm:ptLst>
  <dgm:cxnLst>
    <dgm:cxn modelId="{6A93B707-6884-4844-A536-C978CE6D9F1E}" type="presOf" srcId="{B6351344-7B65-48C1-97CF-A73C326AE05A}" destId="{372E0ACA-A186-4549-A35F-B4FF31BDD79D}" srcOrd="0" destOrd="0" presId="urn:microsoft.com/office/officeart/2005/8/layout/list1"/>
    <dgm:cxn modelId="{CD837F1E-94DF-4211-9705-A069334BF9CE}" type="presOf" srcId="{8C99CBFC-BBF8-4F05-93CE-FB4253D1CEC6}" destId="{A1424931-863E-484D-A54F-7B85D09EAC2E}" srcOrd="0" destOrd="0" presId="urn:microsoft.com/office/officeart/2005/8/layout/list1"/>
    <dgm:cxn modelId="{667D9028-4A90-469D-80A8-C717ED453E43}" type="presOf" srcId="{3C027AB3-25BC-43BC-B919-ED0CAE61E3A3}" destId="{6A3E794B-0DC7-4275-90E0-7A713FAEE035}" srcOrd="0" destOrd="0" presId="urn:microsoft.com/office/officeart/2005/8/layout/list1"/>
    <dgm:cxn modelId="{2BE20B41-D452-4DA7-B1C8-EC3A7EA341CD}" type="presOf" srcId="{34E76141-8506-4A47-A6AB-36FE05DC21BE}" destId="{808682B9-64BE-44F5-A2CF-4BD22FEE5BDF}" srcOrd="0" destOrd="0" presId="urn:microsoft.com/office/officeart/2005/8/layout/list1"/>
    <dgm:cxn modelId="{6EACD948-5BC7-4C50-8BC4-F6233E447371}" type="presOf" srcId="{74CD8433-2EB2-4E3E-A5BD-CA098F5DFFC5}" destId="{BD0E57BD-8864-4674-9C28-FE29946E58E0}" srcOrd="0" destOrd="0" presId="urn:microsoft.com/office/officeart/2005/8/layout/list1"/>
    <dgm:cxn modelId="{B768584A-56C2-485F-A512-DAD2FA7EA5CB}" type="presOf" srcId="{789F3124-93A3-4811-AB0D-FB57084B95DB}" destId="{9D4AA854-C375-4614-A295-1FEB8A164CCD}" srcOrd="1" destOrd="0" presId="urn:microsoft.com/office/officeart/2005/8/layout/list1"/>
    <dgm:cxn modelId="{37E0014C-04E6-433C-9357-22C6AFB8CBA4}" type="presOf" srcId="{99D4DDB8-2F8D-4DA0-9AB3-32A4F553DB30}" destId="{FAB40714-52A8-4C47-B4C2-0BF0A5D4F617}" srcOrd="0" destOrd="0" presId="urn:microsoft.com/office/officeart/2005/8/layout/list1"/>
    <dgm:cxn modelId="{F858A36E-D9C2-4752-BDBF-4409343298D8}" type="presOf" srcId="{34E76141-8506-4A47-A6AB-36FE05DC21BE}" destId="{FB06A097-A890-4D5C-A9AA-1B11330FC1EB}" srcOrd="1" destOrd="0" presId="urn:microsoft.com/office/officeart/2005/8/layout/list1"/>
    <dgm:cxn modelId="{CE905753-CA43-4F13-90B7-0BC01B4A3875}" type="presOf" srcId="{99D4DDB8-2F8D-4DA0-9AB3-32A4F553DB30}" destId="{E1670460-7D1A-42D6-955C-C4955DDAE4FF}" srcOrd="1" destOrd="0" presId="urn:microsoft.com/office/officeart/2005/8/layout/list1"/>
    <dgm:cxn modelId="{E19E6156-026A-48EB-B05B-F272285B32A3}" type="presOf" srcId="{D4E2822D-1816-4176-9447-7AAB4D38F3A9}" destId="{42B3A668-17AF-4CD6-AFD3-E323D084EF9A}" srcOrd="0" destOrd="0" presId="urn:microsoft.com/office/officeart/2005/8/layout/list1"/>
    <dgm:cxn modelId="{A7B8AA8B-6371-40C9-B4C1-93111094B1DB}" type="presOf" srcId="{8C99CBFC-BBF8-4F05-93CE-FB4253D1CEC6}" destId="{6A8702ED-8D63-4996-B859-1AE130F081D5}" srcOrd="1" destOrd="0" presId="urn:microsoft.com/office/officeart/2005/8/layout/list1"/>
    <dgm:cxn modelId="{A51B2A90-91F2-4011-825B-7756087AFA53}" srcId="{B6351344-7B65-48C1-97CF-A73C326AE05A}" destId="{34E76141-8506-4A47-A6AB-36FE05DC21BE}" srcOrd="1" destOrd="0" parTransId="{611A1EDF-EB4E-4D6B-98BB-2DD6A4A2E640}" sibTransId="{3E185090-2FC9-4D20-A6CC-EE2E92BF54AF}"/>
    <dgm:cxn modelId="{EEA9D094-6C91-453F-927D-1C11526C3127}" type="presOf" srcId="{3C027AB3-25BC-43BC-B919-ED0CAE61E3A3}" destId="{35ABFBF7-E6E6-4C4D-BB55-1F1F2D088B77}" srcOrd="1" destOrd="0" presId="urn:microsoft.com/office/officeart/2005/8/layout/list1"/>
    <dgm:cxn modelId="{86B09999-A21C-470E-A38D-8E53B53B9065}" srcId="{B6351344-7B65-48C1-97CF-A73C326AE05A}" destId="{8C99CBFC-BBF8-4F05-93CE-FB4253D1CEC6}" srcOrd="4" destOrd="0" parTransId="{1AF742A0-7FE9-4DEE-A1A6-1A9984285749}" sibTransId="{5CF87E38-8F5C-41FD-AB8B-6802E874C049}"/>
    <dgm:cxn modelId="{B841B8A5-0CC1-4139-B6DB-EBFDD27EAA40}" srcId="{B6351344-7B65-48C1-97CF-A73C326AE05A}" destId="{D4E2822D-1816-4176-9447-7AAB4D38F3A9}" srcOrd="6" destOrd="0" parTransId="{FF77371D-8532-4F74-B956-1DC669B329B1}" sibTransId="{CFBD5DCA-BA06-4373-B328-505AF011259F}"/>
    <dgm:cxn modelId="{632270BB-3446-4E48-B97B-0210689D9F7E}" srcId="{B6351344-7B65-48C1-97CF-A73C326AE05A}" destId="{789F3124-93A3-4811-AB0D-FB57084B95DB}" srcOrd="3" destOrd="0" parTransId="{0352601D-1BE0-4005-B930-EF0863EED7AC}" sibTransId="{C5E5CD50-8C86-41C8-AD6B-B0FF914B5639}"/>
    <dgm:cxn modelId="{050B0DC3-1097-4833-A648-C440047FE540}" type="presOf" srcId="{96BFB44D-675C-43B5-958B-EBB915D57A8E}" destId="{C1F09E4E-A95B-4CEF-9AFC-C0F1D2DAAAA2}" srcOrd="0" destOrd="0" presId="urn:microsoft.com/office/officeart/2005/8/layout/list1"/>
    <dgm:cxn modelId="{176428C8-53D3-4A83-A8EB-D5983E762AB5}" srcId="{B6351344-7B65-48C1-97CF-A73C326AE05A}" destId="{3C027AB3-25BC-43BC-B919-ED0CAE61E3A3}" srcOrd="5" destOrd="0" parTransId="{5AF6B6F9-2862-43D4-9AD5-5C1EDFB3BC54}" sibTransId="{C584887D-606D-4C78-B44C-45A222F80C5C}"/>
    <dgm:cxn modelId="{11382FCB-A7AE-41F9-A625-B61DE8F6B91C}" type="presOf" srcId="{422108BC-C76E-4D78-A05A-2AFA62BD7930}" destId="{912457FF-7900-494B-9EC6-94DFC74A2164}" srcOrd="0" destOrd="0" presId="urn:microsoft.com/office/officeart/2005/8/layout/list1"/>
    <dgm:cxn modelId="{1B4373CD-9F51-4DF0-9C0A-04538D51B157}" srcId="{B6351344-7B65-48C1-97CF-A73C326AE05A}" destId="{74CD8433-2EB2-4E3E-A5BD-CA098F5DFFC5}" srcOrd="2" destOrd="0" parTransId="{366DA78C-E6FC-4280-BC18-D6158EBE2553}" sibTransId="{D8C40E48-5AA0-419E-97D9-86FBE634D73A}"/>
    <dgm:cxn modelId="{E5D56BD0-66D6-47C4-B92D-5008ABA96AF3}" type="presOf" srcId="{422108BC-C76E-4D78-A05A-2AFA62BD7930}" destId="{2468A67B-26C0-4480-93AF-8A6BD1767BDD}" srcOrd="1" destOrd="0" presId="urn:microsoft.com/office/officeart/2005/8/layout/list1"/>
    <dgm:cxn modelId="{EE41A3D8-BD5C-40D8-9836-0F390B97A0C1}" srcId="{B6351344-7B65-48C1-97CF-A73C326AE05A}" destId="{96BFB44D-675C-43B5-958B-EBB915D57A8E}" srcOrd="0" destOrd="0" parTransId="{41DDC935-B2DB-442B-8D4F-E80F9B0BD756}" sibTransId="{5A23ABC7-BBAC-47E1-B68B-E66471588EDD}"/>
    <dgm:cxn modelId="{C77152D9-C1D1-478A-8E89-540446499386}" srcId="{B6351344-7B65-48C1-97CF-A73C326AE05A}" destId="{99D4DDB8-2F8D-4DA0-9AB3-32A4F553DB30}" srcOrd="8" destOrd="0" parTransId="{AFFD3986-C988-46E7-8EA3-DCF180B37BFC}" sibTransId="{01434D3B-A57B-4C88-90F1-FB80CC6C61CF}"/>
    <dgm:cxn modelId="{25291ADA-E62B-4DE3-840C-5409AED06A0E}" type="presOf" srcId="{74CD8433-2EB2-4E3E-A5BD-CA098F5DFFC5}" destId="{AE23F734-FDB2-41AD-87CA-848C30E12439}" srcOrd="1" destOrd="0" presId="urn:microsoft.com/office/officeart/2005/8/layout/list1"/>
    <dgm:cxn modelId="{7C3C68E4-89FD-48A2-8129-2857451EBA3B}" srcId="{B6351344-7B65-48C1-97CF-A73C326AE05A}" destId="{422108BC-C76E-4D78-A05A-2AFA62BD7930}" srcOrd="7" destOrd="0" parTransId="{0811B4AE-6E64-497F-9BA7-3472A2AF0753}" sibTransId="{BA45E1F1-873F-4026-8A3D-BB48F3B9CE0A}"/>
    <dgm:cxn modelId="{A0D7F9ED-8383-4E55-975A-15C354D031FE}" type="presOf" srcId="{96BFB44D-675C-43B5-958B-EBB915D57A8E}" destId="{B8C172FC-ED20-4EA0-8CEA-5A59282664E4}" srcOrd="1" destOrd="0" presId="urn:microsoft.com/office/officeart/2005/8/layout/list1"/>
    <dgm:cxn modelId="{9BB3AFFB-B0AF-49BC-BC4F-39633D16D28F}" type="presOf" srcId="{789F3124-93A3-4811-AB0D-FB57084B95DB}" destId="{268C3BA9-F549-4852-A4A6-CAAE8680CB6A}" srcOrd="0" destOrd="0" presId="urn:microsoft.com/office/officeart/2005/8/layout/list1"/>
    <dgm:cxn modelId="{AF098FFF-7579-4D00-9D24-085926502368}" type="presOf" srcId="{D4E2822D-1816-4176-9447-7AAB4D38F3A9}" destId="{BEB6F5FF-AD33-4D1D-944B-F0DEEA37103E}" srcOrd="1" destOrd="0" presId="urn:microsoft.com/office/officeart/2005/8/layout/list1"/>
    <dgm:cxn modelId="{D4043469-AE69-437C-B401-9E8A5445A1B6}" type="presParOf" srcId="{372E0ACA-A186-4549-A35F-B4FF31BDD79D}" destId="{40D9802C-3D1A-4300-8479-894CAD35F94F}" srcOrd="0" destOrd="0" presId="urn:microsoft.com/office/officeart/2005/8/layout/list1"/>
    <dgm:cxn modelId="{C5850AEB-9280-401E-AA08-878342D798FF}" type="presParOf" srcId="{40D9802C-3D1A-4300-8479-894CAD35F94F}" destId="{C1F09E4E-A95B-4CEF-9AFC-C0F1D2DAAAA2}" srcOrd="0" destOrd="0" presId="urn:microsoft.com/office/officeart/2005/8/layout/list1"/>
    <dgm:cxn modelId="{70B35555-1BF7-406F-8EF7-6557DEB76F15}" type="presParOf" srcId="{40D9802C-3D1A-4300-8479-894CAD35F94F}" destId="{B8C172FC-ED20-4EA0-8CEA-5A59282664E4}" srcOrd="1" destOrd="0" presId="urn:microsoft.com/office/officeart/2005/8/layout/list1"/>
    <dgm:cxn modelId="{42542B41-80B8-4AF6-8EB2-6D178FC09E07}" type="presParOf" srcId="{372E0ACA-A186-4549-A35F-B4FF31BDD79D}" destId="{E9029408-0B3A-4137-BDFA-21239EAC94CA}" srcOrd="1" destOrd="0" presId="urn:microsoft.com/office/officeart/2005/8/layout/list1"/>
    <dgm:cxn modelId="{DDDD17DD-5946-4313-849B-FAED270E4338}" type="presParOf" srcId="{372E0ACA-A186-4549-A35F-B4FF31BDD79D}" destId="{A60C7112-CF61-4A68-B8D7-F59A069D2D21}" srcOrd="2" destOrd="0" presId="urn:microsoft.com/office/officeart/2005/8/layout/list1"/>
    <dgm:cxn modelId="{0FDB90AB-DC1C-4F50-87F7-A042E714E24F}" type="presParOf" srcId="{372E0ACA-A186-4549-A35F-B4FF31BDD79D}" destId="{B4EDFD64-8CEA-4081-AB71-69C7C1DEE4AE}" srcOrd="3" destOrd="0" presId="urn:microsoft.com/office/officeart/2005/8/layout/list1"/>
    <dgm:cxn modelId="{512E2FB8-F876-4C06-840C-01A67C9B43A6}" type="presParOf" srcId="{372E0ACA-A186-4549-A35F-B4FF31BDD79D}" destId="{0CD62644-EB28-45D0-A96D-70F2C3C41D0B}" srcOrd="4" destOrd="0" presId="urn:microsoft.com/office/officeart/2005/8/layout/list1"/>
    <dgm:cxn modelId="{3AF1CEC9-D607-4DF8-A8B0-6CA134E60C7D}" type="presParOf" srcId="{0CD62644-EB28-45D0-A96D-70F2C3C41D0B}" destId="{808682B9-64BE-44F5-A2CF-4BD22FEE5BDF}" srcOrd="0" destOrd="0" presId="urn:microsoft.com/office/officeart/2005/8/layout/list1"/>
    <dgm:cxn modelId="{E35E9C23-C937-4CC3-99C2-288E1110725F}" type="presParOf" srcId="{0CD62644-EB28-45D0-A96D-70F2C3C41D0B}" destId="{FB06A097-A890-4D5C-A9AA-1B11330FC1EB}" srcOrd="1" destOrd="0" presId="urn:microsoft.com/office/officeart/2005/8/layout/list1"/>
    <dgm:cxn modelId="{DA5D2332-576B-492C-BCDB-249E1104FEA0}" type="presParOf" srcId="{372E0ACA-A186-4549-A35F-B4FF31BDD79D}" destId="{E348B72C-4539-4992-B1AA-ED10555503C4}" srcOrd="5" destOrd="0" presId="urn:microsoft.com/office/officeart/2005/8/layout/list1"/>
    <dgm:cxn modelId="{4420F372-8816-4F3F-9585-0DE584CBE38F}" type="presParOf" srcId="{372E0ACA-A186-4549-A35F-B4FF31BDD79D}" destId="{B6F3A71E-F5C9-4DDD-A768-472B9B988655}" srcOrd="6" destOrd="0" presId="urn:microsoft.com/office/officeart/2005/8/layout/list1"/>
    <dgm:cxn modelId="{A5BBCA5E-87A8-434A-ABC5-2197A03234C8}" type="presParOf" srcId="{372E0ACA-A186-4549-A35F-B4FF31BDD79D}" destId="{D8F9CD6B-8516-4E62-A11E-61066447A044}" srcOrd="7" destOrd="0" presId="urn:microsoft.com/office/officeart/2005/8/layout/list1"/>
    <dgm:cxn modelId="{33A168B3-6813-4470-88D6-6B3D28E0B72F}" type="presParOf" srcId="{372E0ACA-A186-4549-A35F-B4FF31BDD79D}" destId="{8192A36D-86DA-4C1C-AA4E-3B390C3EAB4F}" srcOrd="8" destOrd="0" presId="urn:microsoft.com/office/officeart/2005/8/layout/list1"/>
    <dgm:cxn modelId="{57514FFA-ACA1-485B-ADE8-659C557CA07E}" type="presParOf" srcId="{8192A36D-86DA-4C1C-AA4E-3B390C3EAB4F}" destId="{BD0E57BD-8864-4674-9C28-FE29946E58E0}" srcOrd="0" destOrd="0" presId="urn:microsoft.com/office/officeart/2005/8/layout/list1"/>
    <dgm:cxn modelId="{9045538F-61E7-45D5-AAA0-B2BF1C2B6408}" type="presParOf" srcId="{8192A36D-86DA-4C1C-AA4E-3B390C3EAB4F}" destId="{AE23F734-FDB2-41AD-87CA-848C30E12439}" srcOrd="1" destOrd="0" presId="urn:microsoft.com/office/officeart/2005/8/layout/list1"/>
    <dgm:cxn modelId="{9ACB3242-4CCC-4ABA-874B-E6F8DCE382B7}" type="presParOf" srcId="{372E0ACA-A186-4549-A35F-B4FF31BDD79D}" destId="{338E537B-3493-4935-8299-10DEC02C6919}" srcOrd="9" destOrd="0" presId="urn:microsoft.com/office/officeart/2005/8/layout/list1"/>
    <dgm:cxn modelId="{89431663-24F2-4E43-8C38-B92A4BA59921}" type="presParOf" srcId="{372E0ACA-A186-4549-A35F-B4FF31BDD79D}" destId="{37EE077C-8AFE-483E-B4D0-56E0D1112676}" srcOrd="10" destOrd="0" presId="urn:microsoft.com/office/officeart/2005/8/layout/list1"/>
    <dgm:cxn modelId="{EDBA8739-79F8-49D1-B603-72DCB2543A93}" type="presParOf" srcId="{372E0ACA-A186-4549-A35F-B4FF31BDD79D}" destId="{0421A3C3-D29B-4D93-B3D6-EB5F03EDAEB8}" srcOrd="11" destOrd="0" presId="urn:microsoft.com/office/officeart/2005/8/layout/list1"/>
    <dgm:cxn modelId="{5C78B5E7-A331-4E52-817A-6BF3A1DF0567}" type="presParOf" srcId="{372E0ACA-A186-4549-A35F-B4FF31BDD79D}" destId="{32F5DF2B-B27C-4E48-B493-B00FFAD4AE19}" srcOrd="12" destOrd="0" presId="urn:microsoft.com/office/officeart/2005/8/layout/list1"/>
    <dgm:cxn modelId="{D84CA5B0-536A-4413-BF89-56FD4AF8715E}" type="presParOf" srcId="{32F5DF2B-B27C-4E48-B493-B00FFAD4AE19}" destId="{268C3BA9-F549-4852-A4A6-CAAE8680CB6A}" srcOrd="0" destOrd="0" presId="urn:microsoft.com/office/officeart/2005/8/layout/list1"/>
    <dgm:cxn modelId="{AEAECE34-CBBD-4155-83F0-47C68D1F8081}" type="presParOf" srcId="{32F5DF2B-B27C-4E48-B493-B00FFAD4AE19}" destId="{9D4AA854-C375-4614-A295-1FEB8A164CCD}" srcOrd="1" destOrd="0" presId="urn:microsoft.com/office/officeart/2005/8/layout/list1"/>
    <dgm:cxn modelId="{10AD0FEB-8AD9-41A2-8580-6C37DC9F3C42}" type="presParOf" srcId="{372E0ACA-A186-4549-A35F-B4FF31BDD79D}" destId="{5C7AB38A-3311-4F46-B1D3-479907DB9BBB}" srcOrd="13" destOrd="0" presId="urn:microsoft.com/office/officeart/2005/8/layout/list1"/>
    <dgm:cxn modelId="{F4001C7D-CABE-4922-A119-98548FB8AAA6}" type="presParOf" srcId="{372E0ACA-A186-4549-A35F-B4FF31BDD79D}" destId="{786B3F0D-1E63-4BDD-9441-ADEC67E0E9D2}" srcOrd="14" destOrd="0" presId="urn:microsoft.com/office/officeart/2005/8/layout/list1"/>
    <dgm:cxn modelId="{7EC3D7E5-EB4E-4A4D-BA1C-68AAD003C745}" type="presParOf" srcId="{372E0ACA-A186-4549-A35F-B4FF31BDD79D}" destId="{E57984EB-B22D-40D0-81A7-CEFF6D8F185F}" srcOrd="15" destOrd="0" presId="urn:microsoft.com/office/officeart/2005/8/layout/list1"/>
    <dgm:cxn modelId="{82BAA010-03AD-4154-B452-2879E4EDC7E6}" type="presParOf" srcId="{372E0ACA-A186-4549-A35F-B4FF31BDD79D}" destId="{E6239AC7-7F55-4C03-8797-F5FA049AB2EC}" srcOrd="16" destOrd="0" presId="urn:microsoft.com/office/officeart/2005/8/layout/list1"/>
    <dgm:cxn modelId="{B89158CC-52C4-4D10-9F86-F05789D23303}" type="presParOf" srcId="{E6239AC7-7F55-4C03-8797-F5FA049AB2EC}" destId="{A1424931-863E-484D-A54F-7B85D09EAC2E}" srcOrd="0" destOrd="0" presId="urn:microsoft.com/office/officeart/2005/8/layout/list1"/>
    <dgm:cxn modelId="{1D2FA746-FB73-4D46-9510-5CD08683A9E9}" type="presParOf" srcId="{E6239AC7-7F55-4C03-8797-F5FA049AB2EC}" destId="{6A8702ED-8D63-4996-B859-1AE130F081D5}" srcOrd="1" destOrd="0" presId="urn:microsoft.com/office/officeart/2005/8/layout/list1"/>
    <dgm:cxn modelId="{A1E6D79A-5F62-41AC-B473-746DB197F2B2}" type="presParOf" srcId="{372E0ACA-A186-4549-A35F-B4FF31BDD79D}" destId="{AC71C4E4-981D-4BDD-A0C5-F157781D0D52}" srcOrd="17" destOrd="0" presId="urn:microsoft.com/office/officeart/2005/8/layout/list1"/>
    <dgm:cxn modelId="{471A5118-FA16-4F43-A0F9-5BBD039F0B32}" type="presParOf" srcId="{372E0ACA-A186-4549-A35F-B4FF31BDD79D}" destId="{4A9D6334-3E83-41A2-B921-E3C93746E2A3}" srcOrd="18" destOrd="0" presId="urn:microsoft.com/office/officeart/2005/8/layout/list1"/>
    <dgm:cxn modelId="{F5892E6E-C49B-430F-AFF5-380488A63B6A}" type="presParOf" srcId="{372E0ACA-A186-4549-A35F-B4FF31BDD79D}" destId="{4A3720D2-6B93-4DE0-A3EC-3424E4584DB4}" srcOrd="19" destOrd="0" presId="urn:microsoft.com/office/officeart/2005/8/layout/list1"/>
    <dgm:cxn modelId="{67E9F3FD-8933-4E6B-AEA3-D5744E21B5A5}" type="presParOf" srcId="{372E0ACA-A186-4549-A35F-B4FF31BDD79D}" destId="{867A9F72-1C0B-431E-964F-1896E306A680}" srcOrd="20" destOrd="0" presId="urn:microsoft.com/office/officeart/2005/8/layout/list1"/>
    <dgm:cxn modelId="{97279A9D-1858-4068-8AEE-6F42F1CEBC22}" type="presParOf" srcId="{867A9F72-1C0B-431E-964F-1896E306A680}" destId="{6A3E794B-0DC7-4275-90E0-7A713FAEE035}" srcOrd="0" destOrd="0" presId="urn:microsoft.com/office/officeart/2005/8/layout/list1"/>
    <dgm:cxn modelId="{667B76AE-F77B-4B89-9131-06FD8BDAF415}" type="presParOf" srcId="{867A9F72-1C0B-431E-964F-1896E306A680}" destId="{35ABFBF7-E6E6-4C4D-BB55-1F1F2D088B77}" srcOrd="1" destOrd="0" presId="urn:microsoft.com/office/officeart/2005/8/layout/list1"/>
    <dgm:cxn modelId="{81FC3B02-6D25-48E4-A18C-C32BEFB4F601}" type="presParOf" srcId="{372E0ACA-A186-4549-A35F-B4FF31BDD79D}" destId="{27FB2450-B0A3-45F5-B8C2-2762B452DF28}" srcOrd="21" destOrd="0" presId="urn:microsoft.com/office/officeart/2005/8/layout/list1"/>
    <dgm:cxn modelId="{4A991766-3E9C-4A3E-8DAD-55D3E22A8116}" type="presParOf" srcId="{372E0ACA-A186-4549-A35F-B4FF31BDD79D}" destId="{D06F23E4-1C25-4199-BBB4-4506D17C86BC}" srcOrd="22" destOrd="0" presId="urn:microsoft.com/office/officeart/2005/8/layout/list1"/>
    <dgm:cxn modelId="{03C82C76-1733-4B8B-9E1A-9DDED374AA62}" type="presParOf" srcId="{372E0ACA-A186-4549-A35F-B4FF31BDD79D}" destId="{698BAC87-2876-44D9-AB8D-8B90F58AC396}" srcOrd="23" destOrd="0" presId="urn:microsoft.com/office/officeart/2005/8/layout/list1"/>
    <dgm:cxn modelId="{B1CE5027-1DEF-4A73-B055-7C57CB71DE2B}" type="presParOf" srcId="{372E0ACA-A186-4549-A35F-B4FF31BDD79D}" destId="{AE3FE98E-E0FE-44F4-A73E-068CBE3DBE64}" srcOrd="24" destOrd="0" presId="urn:microsoft.com/office/officeart/2005/8/layout/list1"/>
    <dgm:cxn modelId="{5F5700F8-6BF8-442F-94C2-AC563AB5C161}" type="presParOf" srcId="{AE3FE98E-E0FE-44F4-A73E-068CBE3DBE64}" destId="{42B3A668-17AF-4CD6-AFD3-E323D084EF9A}" srcOrd="0" destOrd="0" presId="urn:microsoft.com/office/officeart/2005/8/layout/list1"/>
    <dgm:cxn modelId="{82DE483D-BC08-438F-93A0-8DD533BA42E9}" type="presParOf" srcId="{AE3FE98E-E0FE-44F4-A73E-068CBE3DBE64}" destId="{BEB6F5FF-AD33-4D1D-944B-F0DEEA37103E}" srcOrd="1" destOrd="0" presId="urn:microsoft.com/office/officeart/2005/8/layout/list1"/>
    <dgm:cxn modelId="{F1A4E0ED-1025-4033-87E3-AD598DF95361}" type="presParOf" srcId="{372E0ACA-A186-4549-A35F-B4FF31BDD79D}" destId="{FC2947A6-8B2A-416A-BAD0-1708990E8ECE}" srcOrd="25" destOrd="0" presId="urn:microsoft.com/office/officeart/2005/8/layout/list1"/>
    <dgm:cxn modelId="{7852417A-9AFE-4B9C-AD24-C94065AE136D}" type="presParOf" srcId="{372E0ACA-A186-4549-A35F-B4FF31BDD79D}" destId="{4223E80E-28F6-492D-BAF4-29E56A13B0DA}" srcOrd="26" destOrd="0" presId="urn:microsoft.com/office/officeart/2005/8/layout/list1"/>
    <dgm:cxn modelId="{A7B944E1-5EF1-4A45-84AC-7B05C232322C}" type="presParOf" srcId="{372E0ACA-A186-4549-A35F-B4FF31BDD79D}" destId="{3033A5CA-7E74-42D5-9809-B1A2BFF85766}" srcOrd="27" destOrd="0" presId="urn:microsoft.com/office/officeart/2005/8/layout/list1"/>
    <dgm:cxn modelId="{F8B24DB7-068F-4C45-B9C7-F8F1E5B59BEE}" type="presParOf" srcId="{372E0ACA-A186-4549-A35F-B4FF31BDD79D}" destId="{BC7B366C-664C-428F-9FC1-CC2A53428230}" srcOrd="28" destOrd="0" presId="urn:microsoft.com/office/officeart/2005/8/layout/list1"/>
    <dgm:cxn modelId="{6C057B5D-8B76-4FB6-8CB9-A74D8EF45067}" type="presParOf" srcId="{BC7B366C-664C-428F-9FC1-CC2A53428230}" destId="{912457FF-7900-494B-9EC6-94DFC74A2164}" srcOrd="0" destOrd="0" presId="urn:microsoft.com/office/officeart/2005/8/layout/list1"/>
    <dgm:cxn modelId="{9DAA582A-1531-4661-89F2-82B1B354D66C}" type="presParOf" srcId="{BC7B366C-664C-428F-9FC1-CC2A53428230}" destId="{2468A67B-26C0-4480-93AF-8A6BD1767BDD}" srcOrd="1" destOrd="0" presId="urn:microsoft.com/office/officeart/2005/8/layout/list1"/>
    <dgm:cxn modelId="{5FD0E19E-EF35-486B-B1C6-325EB590A4A7}" type="presParOf" srcId="{372E0ACA-A186-4549-A35F-B4FF31BDD79D}" destId="{6B8A6155-D57D-49B9-BB5E-48CD3A7E68BD}" srcOrd="29" destOrd="0" presId="urn:microsoft.com/office/officeart/2005/8/layout/list1"/>
    <dgm:cxn modelId="{AF24E4DC-7B88-4EBA-A769-DB62E04D33BE}" type="presParOf" srcId="{372E0ACA-A186-4549-A35F-B4FF31BDD79D}" destId="{6F5CB185-245E-48EE-9F45-71282B1FDF86}" srcOrd="30" destOrd="0" presId="urn:microsoft.com/office/officeart/2005/8/layout/list1"/>
    <dgm:cxn modelId="{B3FF3449-7DB9-4B54-A8F6-4E2EC3278F97}" type="presParOf" srcId="{372E0ACA-A186-4549-A35F-B4FF31BDD79D}" destId="{F401612F-7369-47D6-861B-45B6C2F76B88}" srcOrd="31" destOrd="0" presId="urn:microsoft.com/office/officeart/2005/8/layout/list1"/>
    <dgm:cxn modelId="{26B99917-3DEF-472E-A950-7EDE56771148}" type="presParOf" srcId="{372E0ACA-A186-4549-A35F-B4FF31BDD79D}" destId="{8BA8AE22-551E-445E-88A4-5444F03771F3}" srcOrd="32" destOrd="0" presId="urn:microsoft.com/office/officeart/2005/8/layout/list1"/>
    <dgm:cxn modelId="{D05C1FFE-98D6-41C7-A23D-3F929BA823EF}" type="presParOf" srcId="{8BA8AE22-551E-445E-88A4-5444F03771F3}" destId="{FAB40714-52A8-4C47-B4C2-0BF0A5D4F617}" srcOrd="0" destOrd="0" presId="urn:microsoft.com/office/officeart/2005/8/layout/list1"/>
    <dgm:cxn modelId="{1B57837E-6C1C-4F0E-B6A2-AC6C6E6C672F}" type="presParOf" srcId="{8BA8AE22-551E-445E-88A4-5444F03771F3}" destId="{E1670460-7D1A-42D6-955C-C4955DDAE4FF}" srcOrd="1" destOrd="0" presId="urn:microsoft.com/office/officeart/2005/8/layout/list1"/>
    <dgm:cxn modelId="{A1C67106-4F0B-4910-84CD-FDE9A02781B8}" type="presParOf" srcId="{372E0ACA-A186-4549-A35F-B4FF31BDD79D}" destId="{93686ECF-62E7-4DB5-A358-EAAB3781AAE2}" srcOrd="33" destOrd="0" presId="urn:microsoft.com/office/officeart/2005/8/layout/list1"/>
    <dgm:cxn modelId="{1FCD03D0-BD50-4709-8ECC-1AFEB9B9C3B9}" type="presParOf" srcId="{372E0ACA-A186-4549-A35F-B4FF31BDD79D}" destId="{6B1EBBA2-8097-4964-BE3F-492D996ACF22}"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C7112-CF61-4A68-B8D7-F59A069D2D21}">
      <dsp:nvSpPr>
        <dsp:cNvPr id="0" name=""/>
        <dsp:cNvSpPr/>
      </dsp:nvSpPr>
      <dsp:spPr>
        <a:xfrm>
          <a:off x="0" y="25814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C172FC-ED20-4EA0-8CEA-5A59282664E4}">
      <dsp:nvSpPr>
        <dsp:cNvPr id="0" name=""/>
        <dsp:cNvSpPr/>
      </dsp:nvSpPr>
      <dsp:spPr>
        <a:xfrm>
          <a:off x="475807" y="5150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INTRODUCTION</a:t>
          </a:r>
        </a:p>
      </dsp:txBody>
      <dsp:txXfrm>
        <a:off x="495982" y="71684"/>
        <a:ext cx="6620957" cy="372930"/>
      </dsp:txXfrm>
    </dsp:sp>
    <dsp:sp modelId="{B6F3A71E-F5C9-4DDD-A768-472B9B988655}">
      <dsp:nvSpPr>
        <dsp:cNvPr id="0" name=""/>
        <dsp:cNvSpPr/>
      </dsp:nvSpPr>
      <dsp:spPr>
        <a:xfrm>
          <a:off x="0" y="89318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06A097-A890-4D5C-A9AA-1B11330FC1EB}">
      <dsp:nvSpPr>
        <dsp:cNvPr id="0" name=""/>
        <dsp:cNvSpPr/>
      </dsp:nvSpPr>
      <dsp:spPr>
        <a:xfrm>
          <a:off x="475807" y="68654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FORMULA OF Z TEST</a:t>
          </a:r>
        </a:p>
      </dsp:txBody>
      <dsp:txXfrm>
        <a:off x="495982" y="706724"/>
        <a:ext cx="6620957" cy="372930"/>
      </dsp:txXfrm>
    </dsp:sp>
    <dsp:sp modelId="{37EE077C-8AFE-483E-B4D0-56E0D1112676}">
      <dsp:nvSpPr>
        <dsp:cNvPr id="0" name=""/>
        <dsp:cNvSpPr/>
      </dsp:nvSpPr>
      <dsp:spPr>
        <a:xfrm>
          <a:off x="0" y="152822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23F734-FDB2-41AD-87CA-848C30E12439}">
      <dsp:nvSpPr>
        <dsp:cNvPr id="0" name=""/>
        <dsp:cNvSpPr/>
      </dsp:nvSpPr>
      <dsp:spPr>
        <a:xfrm>
          <a:off x="475807" y="132158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WHEN DO WE USE Z TEST</a:t>
          </a:r>
        </a:p>
      </dsp:txBody>
      <dsp:txXfrm>
        <a:off x="495982" y="1341764"/>
        <a:ext cx="6620957" cy="372930"/>
      </dsp:txXfrm>
    </dsp:sp>
    <dsp:sp modelId="{786B3F0D-1E63-4BDD-9441-ADEC67E0E9D2}">
      <dsp:nvSpPr>
        <dsp:cNvPr id="0" name=""/>
        <dsp:cNvSpPr/>
      </dsp:nvSpPr>
      <dsp:spPr>
        <a:xfrm>
          <a:off x="0" y="216326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4AA854-C375-4614-A295-1FEB8A164CCD}">
      <dsp:nvSpPr>
        <dsp:cNvPr id="0" name=""/>
        <dsp:cNvSpPr/>
      </dsp:nvSpPr>
      <dsp:spPr>
        <a:xfrm>
          <a:off x="475807" y="195662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HYPOTHESIS  TESTING</a:t>
          </a:r>
        </a:p>
      </dsp:txBody>
      <dsp:txXfrm>
        <a:off x="495982" y="1976804"/>
        <a:ext cx="6620957" cy="372930"/>
      </dsp:txXfrm>
    </dsp:sp>
    <dsp:sp modelId="{4A9D6334-3E83-41A2-B921-E3C93746E2A3}">
      <dsp:nvSpPr>
        <dsp:cNvPr id="0" name=""/>
        <dsp:cNvSpPr/>
      </dsp:nvSpPr>
      <dsp:spPr>
        <a:xfrm>
          <a:off x="0" y="279830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8702ED-8D63-4996-B859-1AE130F081D5}">
      <dsp:nvSpPr>
        <dsp:cNvPr id="0" name=""/>
        <dsp:cNvSpPr/>
      </dsp:nvSpPr>
      <dsp:spPr>
        <a:xfrm>
          <a:off x="465534" y="259166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TYPES</a:t>
          </a:r>
        </a:p>
      </dsp:txBody>
      <dsp:txXfrm>
        <a:off x="485709" y="2611844"/>
        <a:ext cx="6620957" cy="372930"/>
      </dsp:txXfrm>
    </dsp:sp>
    <dsp:sp modelId="{D06F23E4-1C25-4199-BBB4-4506D17C86BC}">
      <dsp:nvSpPr>
        <dsp:cNvPr id="0" name=""/>
        <dsp:cNvSpPr/>
      </dsp:nvSpPr>
      <dsp:spPr>
        <a:xfrm>
          <a:off x="0" y="343334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ABFBF7-E6E6-4C4D-BB55-1F1F2D088B77}">
      <dsp:nvSpPr>
        <dsp:cNvPr id="0" name=""/>
        <dsp:cNvSpPr/>
      </dsp:nvSpPr>
      <dsp:spPr>
        <a:xfrm>
          <a:off x="475807" y="322670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STEPS</a:t>
          </a:r>
          <a:r>
            <a:rPr lang="en-IN" sz="2800" kern="1200" baseline="0" dirty="0"/>
            <a:t> TO PERFORM Z TEST</a:t>
          </a:r>
          <a:endParaRPr lang="en-IN" sz="2800" kern="1200" dirty="0"/>
        </a:p>
      </dsp:txBody>
      <dsp:txXfrm>
        <a:off x="495982" y="3246884"/>
        <a:ext cx="6620957" cy="372930"/>
      </dsp:txXfrm>
    </dsp:sp>
    <dsp:sp modelId="{4223E80E-28F6-492D-BAF4-29E56A13B0DA}">
      <dsp:nvSpPr>
        <dsp:cNvPr id="0" name=""/>
        <dsp:cNvSpPr/>
      </dsp:nvSpPr>
      <dsp:spPr>
        <a:xfrm>
          <a:off x="0" y="406838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B6F5FF-AD33-4D1D-944B-F0DEEA37103E}">
      <dsp:nvSpPr>
        <dsp:cNvPr id="0" name=""/>
        <dsp:cNvSpPr/>
      </dsp:nvSpPr>
      <dsp:spPr>
        <a:xfrm>
          <a:off x="475807" y="386174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ASSUMPTIONS</a:t>
          </a:r>
        </a:p>
      </dsp:txBody>
      <dsp:txXfrm>
        <a:off x="495982" y="3881924"/>
        <a:ext cx="6620957" cy="372930"/>
      </dsp:txXfrm>
    </dsp:sp>
    <dsp:sp modelId="{6F5CB185-245E-48EE-9F45-71282B1FDF86}">
      <dsp:nvSpPr>
        <dsp:cNvPr id="0" name=""/>
        <dsp:cNvSpPr/>
      </dsp:nvSpPr>
      <dsp:spPr>
        <a:xfrm>
          <a:off x="0" y="470342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68A67B-26C0-4480-93AF-8A6BD1767BDD}">
      <dsp:nvSpPr>
        <dsp:cNvPr id="0" name=""/>
        <dsp:cNvSpPr/>
      </dsp:nvSpPr>
      <dsp:spPr>
        <a:xfrm>
          <a:off x="475807" y="4496789"/>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EXAMPLES</a:t>
          </a:r>
        </a:p>
      </dsp:txBody>
      <dsp:txXfrm>
        <a:off x="495982" y="4516964"/>
        <a:ext cx="6620957" cy="372930"/>
      </dsp:txXfrm>
    </dsp:sp>
    <dsp:sp modelId="{6B1EBBA2-8097-4964-BE3F-492D996ACF22}">
      <dsp:nvSpPr>
        <dsp:cNvPr id="0" name=""/>
        <dsp:cNvSpPr/>
      </dsp:nvSpPr>
      <dsp:spPr>
        <a:xfrm>
          <a:off x="0" y="5338469"/>
          <a:ext cx="9516153" cy="3528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670460-7D1A-42D6-955C-C4955DDAE4FF}">
      <dsp:nvSpPr>
        <dsp:cNvPr id="0" name=""/>
        <dsp:cNvSpPr/>
      </dsp:nvSpPr>
      <dsp:spPr>
        <a:xfrm>
          <a:off x="486080" y="5121555"/>
          <a:ext cx="6661307" cy="4132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1782" tIns="0" rIns="251782" bIns="0" numCol="1" spcCol="1270" anchor="ctr" anchorCtr="0">
          <a:noAutofit/>
        </a:bodyPr>
        <a:lstStyle/>
        <a:p>
          <a:pPr marL="0" lvl="0" indent="0" algn="l" defTabSz="1244600">
            <a:lnSpc>
              <a:spcPct val="90000"/>
            </a:lnSpc>
            <a:spcBef>
              <a:spcPct val="0"/>
            </a:spcBef>
            <a:spcAft>
              <a:spcPct val="35000"/>
            </a:spcAft>
            <a:buNone/>
          </a:pPr>
          <a:r>
            <a:rPr lang="en-IN" sz="2800" kern="1200" dirty="0"/>
            <a:t>CONCLUSION</a:t>
          </a:r>
        </a:p>
      </dsp:txBody>
      <dsp:txXfrm>
        <a:off x="506255" y="5141730"/>
        <a:ext cx="6620957"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799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274710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08326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203750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E2BB34-6172-41EB-A484-D8ACE2A55336}"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1183141-E92E-47EE-B81A-8508F807523E}"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196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676499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E2BB34-6172-41EB-A484-D8ACE2A55336}"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1416622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E2BB34-6172-41EB-A484-D8ACE2A55336}"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568921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7E2BB34-6172-41EB-A484-D8ACE2A55336}" type="datetimeFigureOut">
              <a:rPr lang="en-IN" smtClean="0"/>
              <a:t>20-01-2025</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4109196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1183141-E92E-47EE-B81A-8508F807523E}" type="slidenum">
              <a:rPr lang="en-IN" smtClean="0"/>
              <a:t>‹#›</a:t>
            </a:fld>
            <a:endParaRPr lang="en-IN"/>
          </a:p>
        </p:txBody>
      </p:sp>
    </p:spTree>
    <p:extLst>
      <p:ext uri="{BB962C8B-B14F-4D97-AF65-F5344CB8AC3E}">
        <p14:creationId xmlns:p14="http://schemas.microsoft.com/office/powerpoint/2010/main" val="294524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E2BB34-6172-41EB-A484-D8ACE2A55336}"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183141-E92E-47EE-B81A-8508F807523E}" type="slidenum">
              <a:rPr lang="en-IN" smtClean="0"/>
              <a:t>‹#›</a:t>
            </a:fld>
            <a:endParaRPr lang="en-IN"/>
          </a:p>
        </p:txBody>
      </p:sp>
    </p:spTree>
    <p:extLst>
      <p:ext uri="{BB962C8B-B14F-4D97-AF65-F5344CB8AC3E}">
        <p14:creationId xmlns:p14="http://schemas.microsoft.com/office/powerpoint/2010/main" val="3637160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7E2BB34-6172-41EB-A484-D8ACE2A55336}" type="datetimeFigureOut">
              <a:rPr lang="en-IN" smtClean="0"/>
              <a:t>20-01-2025</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1183141-E92E-47EE-B81A-8508F807523E}"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896596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87A1018-C963-2313-76B3-79521E09B60B}"/>
              </a:ext>
            </a:extLst>
          </p:cNvPr>
          <p:cNvPicPr>
            <a:picLocks noChangeAspect="1"/>
          </p:cNvPicPr>
          <p:nvPr/>
        </p:nvPicPr>
        <p:blipFill>
          <a:blip r:embed="rId2"/>
          <a:stretch>
            <a:fillRect/>
          </a:stretch>
        </p:blipFill>
        <p:spPr>
          <a:xfrm>
            <a:off x="105879" y="1001979"/>
            <a:ext cx="7045692" cy="4840555"/>
          </a:xfrm>
          <a:prstGeom prst="rect">
            <a:avLst/>
          </a:prstGeom>
        </p:spPr>
      </p:pic>
      <p:sp>
        <p:nvSpPr>
          <p:cNvPr id="3" name="TextBox 2">
            <a:extLst>
              <a:ext uri="{FF2B5EF4-FFF2-40B4-BE49-F238E27FC236}">
                <a16:creationId xmlns:a16="http://schemas.microsoft.com/office/drawing/2014/main" id="{5093F3D2-5766-8BA3-21F0-A8C5B9C2B6E4}"/>
              </a:ext>
            </a:extLst>
          </p:cNvPr>
          <p:cNvSpPr txBox="1"/>
          <p:nvPr/>
        </p:nvSpPr>
        <p:spPr>
          <a:xfrm>
            <a:off x="7931217" y="3118585"/>
            <a:ext cx="3734602" cy="1846659"/>
          </a:xfrm>
          <a:prstGeom prst="rect">
            <a:avLst/>
          </a:prstGeom>
          <a:noFill/>
        </p:spPr>
        <p:txBody>
          <a:bodyPr wrap="square" rtlCol="0">
            <a:spAutoFit/>
          </a:bodyPr>
          <a:lstStyle/>
          <a:p>
            <a:r>
              <a:rPr lang="en-IN" b="1" u="sng" dirty="0"/>
              <a:t>PRESENTED BY:-</a:t>
            </a:r>
          </a:p>
          <a:p>
            <a:endParaRPr lang="en-IN" dirty="0"/>
          </a:p>
          <a:p>
            <a:pPr algn="ctr"/>
            <a:r>
              <a:rPr lang="en-US" sz="2400" dirty="0">
                <a:solidFill>
                  <a:srgbClr val="FF0000"/>
                </a:solidFill>
              </a:rPr>
              <a:t>Dr. </a:t>
            </a:r>
            <a:r>
              <a:rPr lang="en-US" sz="2400" dirty="0" err="1">
                <a:solidFill>
                  <a:srgbClr val="FF0000"/>
                </a:solidFill>
              </a:rPr>
              <a:t>Srinibash</a:t>
            </a:r>
            <a:r>
              <a:rPr lang="en-US" sz="2400" dirty="0">
                <a:solidFill>
                  <a:srgbClr val="FF0000"/>
                </a:solidFill>
              </a:rPr>
              <a:t> Dash</a:t>
            </a:r>
          </a:p>
          <a:p>
            <a:pPr algn="ctr"/>
            <a:r>
              <a:rPr lang="en-US" sz="1800" dirty="0">
                <a:solidFill>
                  <a:srgbClr val="FF0000"/>
                </a:solidFill>
              </a:rPr>
              <a:t>Associate Professor &amp; Head</a:t>
            </a:r>
          </a:p>
          <a:p>
            <a:pPr algn="ctr"/>
            <a:r>
              <a:rPr lang="en-US" sz="1800" dirty="0">
                <a:solidFill>
                  <a:srgbClr val="FF0000"/>
                </a:solidFill>
              </a:rPr>
              <a:t>School of Management</a:t>
            </a:r>
          </a:p>
          <a:p>
            <a:pPr algn="ctr"/>
            <a:r>
              <a:rPr lang="en-US" sz="1800" dirty="0">
                <a:solidFill>
                  <a:srgbClr val="FF0000"/>
                </a:solidFill>
              </a:rPr>
              <a:t>Gangadhar </a:t>
            </a:r>
            <a:r>
              <a:rPr lang="en-US" sz="1800" dirty="0" err="1">
                <a:solidFill>
                  <a:srgbClr val="FF0000"/>
                </a:solidFill>
              </a:rPr>
              <a:t>Meher</a:t>
            </a:r>
            <a:r>
              <a:rPr lang="en-US" sz="1800">
                <a:solidFill>
                  <a:srgbClr val="FF0000"/>
                </a:solidFill>
              </a:rPr>
              <a:t> University</a:t>
            </a:r>
            <a:endParaRPr lang="en-US" sz="1800" dirty="0">
              <a:solidFill>
                <a:srgbClr val="FF0000"/>
              </a:solidFill>
            </a:endParaRPr>
          </a:p>
        </p:txBody>
      </p:sp>
    </p:spTree>
    <p:extLst>
      <p:ext uri="{BB962C8B-B14F-4D97-AF65-F5344CB8AC3E}">
        <p14:creationId xmlns:p14="http://schemas.microsoft.com/office/powerpoint/2010/main" val="40097102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65EE6-C994-ECA7-6D43-FDAD671D56CE}"/>
              </a:ext>
            </a:extLst>
          </p:cNvPr>
          <p:cNvSpPr>
            <a:spLocks noGrp="1"/>
          </p:cNvSpPr>
          <p:nvPr>
            <p:ph type="title"/>
          </p:nvPr>
        </p:nvSpPr>
        <p:spPr>
          <a:xfrm>
            <a:off x="1540042" y="356135"/>
            <a:ext cx="9615638" cy="1381225"/>
          </a:xfrm>
        </p:spPr>
        <p:txBody>
          <a:bodyPr>
            <a:normAutofit/>
          </a:bodyPr>
          <a:lstStyle/>
          <a:p>
            <a:r>
              <a:rPr lang="en-US" b="1" i="1" u="sng" dirty="0"/>
              <a:t>WHY WE USE LARGE SAMPLE...?</a:t>
            </a:r>
            <a:br>
              <a:rPr lang="en-US" dirty="0"/>
            </a:br>
            <a:r>
              <a:rPr lang="en-US" dirty="0"/>
              <a:t> </a:t>
            </a:r>
            <a:endParaRPr lang="en-IN" dirty="0"/>
          </a:p>
        </p:txBody>
      </p:sp>
      <p:sp>
        <p:nvSpPr>
          <p:cNvPr id="3" name="Content Placeholder 2">
            <a:extLst>
              <a:ext uri="{FF2B5EF4-FFF2-40B4-BE49-F238E27FC236}">
                <a16:creationId xmlns:a16="http://schemas.microsoft.com/office/drawing/2014/main" id="{4A3E529D-34DC-1656-28FA-1CC251486225}"/>
              </a:ext>
            </a:extLst>
          </p:cNvPr>
          <p:cNvSpPr>
            <a:spLocks noGrp="1"/>
          </p:cNvSpPr>
          <p:nvPr>
            <p:ph idx="1"/>
          </p:nvPr>
        </p:nvSpPr>
        <p:spPr>
          <a:xfrm>
            <a:off x="471637" y="2319689"/>
            <a:ext cx="11434813" cy="3320716"/>
          </a:xfrm>
        </p:spPr>
        <p:txBody>
          <a:bodyPr>
            <a:normAutofit/>
          </a:bodyPr>
          <a:lstStyle/>
          <a:p>
            <a:pPr marL="0" indent="0">
              <a:buNone/>
            </a:pPr>
            <a:r>
              <a:rPr lang="en-US" sz="2800" dirty="0"/>
              <a:t>When we perform a statistical test we are trying to judge the validity of the null hypothesis. We are doing so with an incomplete view of the population. Our sample is our window into the population.</a:t>
            </a:r>
          </a:p>
          <a:p>
            <a:pPr marL="0" indent="0">
              <a:buNone/>
            </a:pPr>
            <a:endParaRPr lang="en-US" sz="2800" dirty="0"/>
          </a:p>
          <a:p>
            <a:pPr marL="0" indent="0">
              <a:buNone/>
            </a:pPr>
            <a:r>
              <a:rPr lang="en-US" sz="2800" dirty="0"/>
              <a:t>The larger the sample size the bigger our window. However without a full view of the population there is always the chance that our sample will lead us to the wrong conclusion.</a:t>
            </a:r>
          </a:p>
          <a:p>
            <a:pPr marL="0" indent="0">
              <a:buNone/>
            </a:pPr>
            <a:endParaRPr lang="en-IN" dirty="0"/>
          </a:p>
        </p:txBody>
      </p:sp>
    </p:spTree>
    <p:extLst>
      <p:ext uri="{BB962C8B-B14F-4D97-AF65-F5344CB8AC3E}">
        <p14:creationId xmlns:p14="http://schemas.microsoft.com/office/powerpoint/2010/main" val="362478679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FEA351-3658-420D-935A-DE325F16CB3C}"/>
              </a:ext>
            </a:extLst>
          </p:cNvPr>
          <p:cNvSpPr>
            <a:spLocks noGrp="1"/>
          </p:cNvSpPr>
          <p:nvPr>
            <p:ph type="title"/>
          </p:nvPr>
        </p:nvSpPr>
        <p:spPr>
          <a:xfrm>
            <a:off x="3176337" y="-300538"/>
            <a:ext cx="10058400" cy="1450757"/>
          </a:xfrm>
        </p:spPr>
        <p:txBody>
          <a:bodyPr/>
          <a:lstStyle/>
          <a:p>
            <a:r>
              <a:rPr lang="en-IN" b="1" i="1" u="sng" dirty="0"/>
              <a:t>HYPOTHESIS TESTING</a:t>
            </a:r>
          </a:p>
        </p:txBody>
      </p:sp>
      <p:sp>
        <p:nvSpPr>
          <p:cNvPr id="5" name="Content Placeholder 4">
            <a:extLst>
              <a:ext uri="{FF2B5EF4-FFF2-40B4-BE49-F238E27FC236}">
                <a16:creationId xmlns:a16="http://schemas.microsoft.com/office/drawing/2014/main" id="{9D17D441-0771-F58A-83F7-9067CC2B4CB5}"/>
              </a:ext>
            </a:extLst>
          </p:cNvPr>
          <p:cNvSpPr>
            <a:spLocks noGrp="1"/>
          </p:cNvSpPr>
          <p:nvPr>
            <p:ph idx="1"/>
          </p:nvPr>
        </p:nvSpPr>
        <p:spPr>
          <a:xfrm>
            <a:off x="510139" y="1925052"/>
            <a:ext cx="10645541" cy="3944041"/>
          </a:xfrm>
        </p:spPr>
        <p:txBody>
          <a:bodyPr>
            <a:normAutofit/>
          </a:bodyPr>
          <a:lstStyle/>
          <a:p>
            <a:r>
              <a:rPr lang="en-US" dirty="0"/>
              <a:t>A hypothesis is an assumption, proposition, speculation or an unproven statement that is yet to be proved with sufficient pieces of evidence. </a:t>
            </a:r>
          </a:p>
          <a:p>
            <a:r>
              <a:rPr lang="en-US" b="1" u="sng" dirty="0"/>
              <a:t>Null hypothesis:- </a:t>
            </a:r>
            <a:r>
              <a:rPr lang="en-US" dirty="0"/>
              <a:t>It is a general statement which states that there is no significant relationship between the two phenomenon under consideration or the two variables involved in the hypothesis testing.</a:t>
            </a:r>
          </a:p>
          <a:p>
            <a:r>
              <a:rPr lang="en-US" dirty="0"/>
              <a:t>"</a:t>
            </a:r>
            <a:r>
              <a:rPr lang="en-US" b="1" u="sng" dirty="0"/>
              <a:t>Alternate Hypothesis:- </a:t>
            </a:r>
            <a:r>
              <a:rPr lang="en-US" dirty="0"/>
              <a:t>An alternate hypothesis states that there is a significant relationship between the two variables in the study.-</a:t>
            </a:r>
          </a:p>
          <a:p>
            <a:r>
              <a:rPr lang="en-US" b="1" u="sng" dirty="0"/>
              <a:t>Level of Significance:- </a:t>
            </a:r>
            <a:r>
              <a:rPr lang="en-US" dirty="0"/>
              <a:t>It means the degree of significance in which we accept or reject the null-hypothesis. Since in most of the experiments 1 00%accuracy is not possible for accepting or rejecting a hypothesis, so we, therefore, select a level of significance. Itis denoted by alpha (</a:t>
            </a:r>
            <a:r>
              <a:rPr lang="el-GR" dirty="0"/>
              <a:t>α</a:t>
            </a:r>
            <a:r>
              <a:rPr lang="en-US" dirty="0"/>
              <a:t>).</a:t>
            </a:r>
            <a:endParaRPr lang="en-IN" dirty="0"/>
          </a:p>
        </p:txBody>
      </p:sp>
    </p:spTree>
    <p:extLst>
      <p:ext uri="{BB962C8B-B14F-4D97-AF65-F5344CB8AC3E}">
        <p14:creationId xmlns:p14="http://schemas.microsoft.com/office/powerpoint/2010/main" val="2812039808"/>
      </p:ext>
    </p:extLst>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3119-BBAE-840B-8756-9881340EB86C}"/>
              </a:ext>
            </a:extLst>
          </p:cNvPr>
          <p:cNvSpPr>
            <a:spLocks noGrp="1"/>
          </p:cNvSpPr>
          <p:nvPr>
            <p:ph type="title"/>
          </p:nvPr>
        </p:nvSpPr>
        <p:spPr>
          <a:xfrm>
            <a:off x="3320716" y="286604"/>
            <a:ext cx="7834964" cy="829928"/>
          </a:xfrm>
        </p:spPr>
        <p:txBody>
          <a:bodyPr/>
          <a:lstStyle/>
          <a:p>
            <a:r>
              <a:rPr lang="en-IN" b="1" i="1" u="sng" dirty="0">
                <a:highlight>
                  <a:srgbClr val="C0C0C0"/>
                </a:highlight>
              </a:rPr>
              <a:t>TYPES OF Z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77C5B53-2CC5-6483-A9CE-3417FC30CBE0}"/>
                  </a:ext>
                </a:extLst>
              </p:cNvPr>
              <p:cNvSpPr>
                <a:spLocks noGrp="1"/>
              </p:cNvSpPr>
              <p:nvPr>
                <p:ph idx="1"/>
              </p:nvPr>
            </p:nvSpPr>
            <p:spPr>
              <a:xfrm>
                <a:off x="481264" y="1905802"/>
                <a:ext cx="10674416" cy="3963291"/>
              </a:xfrm>
            </p:spPr>
            <p:txBody>
              <a:bodyPr>
                <a:normAutofit/>
              </a:bodyPr>
              <a:lstStyle/>
              <a:p>
                <a:pPr marL="0" indent="0">
                  <a:buNone/>
                </a:pPr>
                <a:r>
                  <a:rPr lang="en-US" b="1" i="1" u="sng" dirty="0"/>
                  <a:t>Left-tailed Z-Test </a:t>
                </a:r>
                <a:r>
                  <a:rPr lang="en-US" dirty="0"/>
                  <a:t>= In this test, our region of rejection is located to the extreme left of the distribution. Here our null hypothesis is that the claimed value is less than or equal to the mean population value.</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lang="en-US" b="1" i="1" u="sng" dirty="0">
                    <a:solidFill>
                      <a:srgbClr val="000000">
                        <a:lumMod val="75000"/>
                        <a:lumOff val="25000"/>
                      </a:srgbClr>
                    </a:solidFill>
                    <a:latin typeface="Calibri" panose="020F0502020204030204"/>
                  </a:rPr>
                  <a:t>R</a:t>
                </a:r>
                <a:r>
                  <a:rPr kumimoji="0" lang="en-US" sz="2000" b="1" i="1" u="sng" strike="noStrike" kern="1200" cap="none" spc="0" normalizeH="0" baseline="0" noProof="0" dirty="0" err="1">
                    <a:ln>
                      <a:noFill/>
                    </a:ln>
                    <a:solidFill>
                      <a:srgbClr val="000000">
                        <a:lumMod val="75000"/>
                        <a:lumOff val="25000"/>
                      </a:srgbClr>
                    </a:solidFill>
                    <a:effectLst/>
                    <a:uLnTx/>
                    <a:uFillTx/>
                    <a:latin typeface="Calibri" panose="020F0502020204030204"/>
                    <a:ea typeface="+mn-ea"/>
                    <a:cs typeface="+mn-cs"/>
                  </a:rPr>
                  <a:t>ight</a:t>
                </a:r>
                <a:r>
                  <a:rPr kumimoji="0" lang="en-US" sz="2000" b="1" i="1" u="sng"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-tailed Z-test </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In this test, our region of rejection is located to </a:t>
                </a:r>
                <a:r>
                  <a:rPr lang="en-US" dirty="0">
                    <a:solidFill>
                      <a:srgbClr val="000000">
                        <a:lumMod val="75000"/>
                        <a:lumOff val="25000"/>
                      </a:srgbClr>
                    </a:solidFill>
                    <a:latin typeface="Calibri" panose="020F0502020204030204"/>
                  </a:rPr>
                  <a:t>the</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extreme right of the distribution. Here our null hypothesis is that the claimed value is equal to the mean population value.</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1" i="1" u="sng"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Two sample z-test (two-tailed z-test) </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In case of two sample z-test, two normally distributed independent samples are required. </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Here, we consider µ1 and µ2  be the population mean and X1, and X2 as the observed sample mean.</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Here, our null hypothesis would be : Ho: µ1-µ2=0 </a:t>
                </a:r>
              </a:p>
              <a:p>
                <a:pPr marL="0" marR="0" lvl="0" indent="0" algn="l" defTabSz="914400" rtl="0" eaLnBrk="1" fontAlgn="auto" latinLnBrk="0" hangingPunct="1">
                  <a:lnSpc>
                    <a:spcPct val="90000"/>
                  </a:lnSpc>
                  <a:spcBef>
                    <a:spcPts val="1200"/>
                  </a:spcBef>
                  <a:spcAft>
                    <a:spcPts val="200"/>
                  </a:spcAft>
                  <a:buClr>
                    <a:srgbClr val="6F6F74"/>
                  </a:buClr>
                  <a:buSzPct val="100000"/>
                  <a:buFont typeface="Calibri" panose="020F0502020204030204" pitchFamily="34" charset="0"/>
                  <a:buNone/>
                  <a:tabLst/>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and alternative hypothesis : </a:t>
                </a:r>
                <a:r>
                  <a:rPr kumimoji="0" lang="en-US" sz="24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H</a:t>
                </a:r>
                <a:r>
                  <a:rPr kumimoji="0" lang="en-US" sz="18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A: µ1-µ2 </a:t>
                </a:r>
                <a14:m>
                  <m:oMath xmlns:m="http://schemas.openxmlformats.org/officeDocument/2006/math">
                    <m:r>
                      <a:rPr kumimoji="0" lang="en-US" sz="1800" b="0" i="1" u="none" strike="noStrike" kern="1200" cap="none" spc="0" normalizeH="0" baseline="0" noProof="0" smtClean="0">
                        <a:ln>
                          <a:noFill/>
                        </a:ln>
                        <a:solidFill>
                          <a:srgbClr val="000000">
                            <a:lumMod val="75000"/>
                            <a:lumOff val="25000"/>
                          </a:srgbClr>
                        </a:solidFill>
                        <a:effectLst/>
                        <a:uLnTx/>
                        <a:uFillTx/>
                        <a:latin typeface="Cambria Math" panose="02040503050406030204" pitchFamily="18" charset="0"/>
                        <a:ea typeface="Cambria Math" panose="02040503050406030204" pitchFamily="18" charset="0"/>
                        <a:cs typeface="+mn-cs"/>
                      </a:rPr>
                      <m:t>≠</m:t>
                    </m:r>
                    <m:r>
                      <a:rPr kumimoji="0" lang="en-IN" sz="1800" b="0" i="1" u="none" strike="noStrike" kern="1200" cap="none" spc="0" normalizeH="0" baseline="0" noProof="0" smtClean="0">
                        <a:ln>
                          <a:noFill/>
                        </a:ln>
                        <a:solidFill>
                          <a:srgbClr val="000000">
                            <a:lumMod val="75000"/>
                            <a:lumOff val="25000"/>
                          </a:srgbClr>
                        </a:solidFill>
                        <a:effectLst/>
                        <a:uLnTx/>
                        <a:uFillTx/>
                        <a:latin typeface="Cambria Math" panose="02040503050406030204" pitchFamily="18" charset="0"/>
                        <a:ea typeface="Cambria Math" panose="02040503050406030204" pitchFamily="18" charset="0"/>
                        <a:cs typeface="+mn-cs"/>
                      </a:rPr>
                      <m:t>0</m:t>
                    </m:r>
                  </m:oMath>
                </a14:m>
                <a:endPar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endParaRPr>
              </a:p>
              <a:p>
                <a:pPr marL="0" indent="0">
                  <a:buNone/>
                </a:pPr>
                <a:endParaRPr lang="en-US" b="1" i="1" u="sng" dirty="0"/>
              </a:p>
              <a:p>
                <a:pPr marL="0" indent="0">
                  <a:buNone/>
                </a:pPr>
                <a:endParaRPr lang="en-US" b="1" i="1" u="sng" dirty="0"/>
              </a:p>
              <a:p>
                <a:pPr marL="0" indent="0">
                  <a:buNone/>
                </a:pPr>
                <a:endParaRPr lang="en-US" b="1" i="1" u="sng" dirty="0"/>
              </a:p>
              <a:p>
                <a:pPr marL="0" indent="0">
                  <a:buNone/>
                </a:pPr>
                <a:endParaRPr lang="en-US" b="1" i="1" u="sng"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377C5B53-2CC5-6483-A9CE-3417FC30CBE0}"/>
                  </a:ext>
                </a:extLst>
              </p:cNvPr>
              <p:cNvSpPr>
                <a:spLocks noGrp="1" noRot="1" noChangeAspect="1" noMove="1" noResize="1" noEditPoints="1" noAdjustHandles="1" noChangeArrowheads="1" noChangeShapeType="1" noTextEdit="1"/>
              </p:cNvSpPr>
              <p:nvPr>
                <p:ph idx="1"/>
              </p:nvPr>
            </p:nvSpPr>
            <p:spPr>
              <a:xfrm>
                <a:off x="481264" y="1905802"/>
                <a:ext cx="10674416" cy="3963291"/>
              </a:xfrm>
              <a:blipFill>
                <a:blip r:embed="rId2"/>
                <a:stretch>
                  <a:fillRect l="-1485" t="-1692" r="-685"/>
                </a:stretch>
              </a:blipFill>
            </p:spPr>
            <p:txBody>
              <a:bodyPr/>
              <a:lstStyle/>
              <a:p>
                <a:r>
                  <a:rPr lang="en-IN">
                    <a:noFill/>
                  </a:rPr>
                  <a:t> </a:t>
                </a:r>
              </a:p>
            </p:txBody>
          </p:sp>
        </mc:Fallback>
      </mc:AlternateContent>
    </p:spTree>
    <p:extLst>
      <p:ext uri="{BB962C8B-B14F-4D97-AF65-F5344CB8AC3E}">
        <p14:creationId xmlns:p14="http://schemas.microsoft.com/office/powerpoint/2010/main" val="4182936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Z Test - Formula, Definition, Examples, Types">
            <a:extLst>
              <a:ext uri="{FF2B5EF4-FFF2-40B4-BE49-F238E27FC236}">
                <a16:creationId xmlns:a16="http://schemas.microsoft.com/office/drawing/2014/main" id="{5F0790EB-B34F-3F6C-436C-9E58189BFA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6671" y="115504"/>
            <a:ext cx="9808142" cy="6198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9488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03623-6182-D000-25B6-EAD5EDAB523B}"/>
              </a:ext>
            </a:extLst>
          </p:cNvPr>
          <p:cNvSpPr>
            <a:spLocks noGrp="1"/>
          </p:cNvSpPr>
          <p:nvPr>
            <p:ph type="title"/>
          </p:nvPr>
        </p:nvSpPr>
        <p:spPr>
          <a:xfrm>
            <a:off x="2281186" y="286604"/>
            <a:ext cx="6978317" cy="945430"/>
          </a:xfrm>
        </p:spPr>
        <p:txBody>
          <a:bodyPr>
            <a:normAutofit/>
          </a:bodyPr>
          <a:lstStyle/>
          <a:p>
            <a:r>
              <a:rPr lang="en-IN" b="1" i="1" u="sng" dirty="0"/>
              <a:t>STEPS TO PERFORM Z- TEST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F5B9E9A-A1D4-92A9-12B6-7C904C750079}"/>
                  </a:ext>
                </a:extLst>
              </p:cNvPr>
              <p:cNvSpPr>
                <a:spLocks noGrp="1"/>
              </p:cNvSpPr>
              <p:nvPr>
                <p:ph idx="1"/>
              </p:nvPr>
            </p:nvSpPr>
            <p:spPr>
              <a:xfrm>
                <a:off x="327259" y="2088682"/>
                <a:ext cx="11579191" cy="3763478"/>
              </a:xfrm>
            </p:spPr>
            <p:txBody>
              <a:bodyPr>
                <a:normAutofit fontScale="25000" lnSpcReduction="20000"/>
              </a:bodyPr>
              <a:lstStyle/>
              <a:p>
                <a:pPr marL="0" indent="0">
                  <a:buNone/>
                </a:pPr>
                <a:r>
                  <a:rPr lang="en-US" sz="9600" dirty="0"/>
                  <a:t>1.First, identify the null and alternate hypotheses.</a:t>
                </a:r>
              </a:p>
              <a:p>
                <a:pPr marL="0" indent="0">
                  <a:buNone/>
                </a:pPr>
                <a:r>
                  <a:rPr lang="en-US" sz="9600" dirty="0"/>
                  <a:t>2.Determine the level of significance (</a:t>
                </a:r>
                <a14:m>
                  <m:oMath xmlns:m="http://schemas.openxmlformats.org/officeDocument/2006/math">
                    <m:r>
                      <a:rPr lang="en-US" sz="9600" i="1" smtClean="0">
                        <a:latin typeface="Cambria Math" panose="02040503050406030204" pitchFamily="18" charset="0"/>
                        <a:ea typeface="Cambria Math" panose="02040503050406030204" pitchFamily="18" charset="0"/>
                      </a:rPr>
                      <m:t>∝</m:t>
                    </m:r>
                  </m:oMath>
                </a14:m>
                <a:r>
                  <a:rPr lang="en-US" sz="9600" dirty="0"/>
                  <a:t>).</a:t>
                </a:r>
              </a:p>
              <a:p>
                <a:pPr marL="0" indent="0">
                  <a:buNone/>
                </a:pPr>
                <a:r>
                  <a:rPr lang="en-US" sz="9600" dirty="0"/>
                  <a:t>3.Find the critical value of z in the z-table.</a:t>
                </a:r>
              </a:p>
              <a:p>
                <a:pPr marL="0" indent="0">
                  <a:buNone/>
                </a:pPr>
                <a:r>
                  <a:rPr lang="en-US" sz="9600" dirty="0"/>
                  <a:t>4.Calculate the z-test statistics. The formula for calculating the one-sample z-</a:t>
                </a:r>
                <a:r>
                  <a:rPr lang="en-US" sz="9600" dirty="0" err="1"/>
                  <a:t>stastistics</a:t>
                </a:r>
                <a:r>
                  <a:rPr lang="en-US" sz="9600" dirty="0"/>
                  <a:t> is:</a:t>
                </a:r>
              </a:p>
              <a:p>
                <a:pPr marL="0" indent="0">
                  <a:buNone/>
                </a:pPr>
                <a:r>
                  <a:rPr lang="en-US" sz="5600" dirty="0"/>
                  <a:t>                                                      </a:t>
                </a:r>
                <a:r>
                  <a:rPr lang="en-US" sz="7200" b="1" dirty="0"/>
                  <a:t>                </a:t>
                </a:r>
              </a:p>
              <a:p>
                <a:pPr marL="0" indent="0">
                  <a:buNone/>
                </a:pPr>
                <a:r>
                  <a:rPr lang="en-US" sz="7200" b="1" dirty="0"/>
                  <a:t>                                                                              Z=(</a:t>
                </a:r>
                <a14:m>
                  <m:oMath xmlns:m="http://schemas.openxmlformats.org/officeDocument/2006/math">
                    <m:acc>
                      <m:accPr>
                        <m:chr m:val="̅"/>
                        <m:ctrlPr>
                          <a:rPr lang="en-US" sz="7200" b="1" i="1" smtClean="0">
                            <a:latin typeface="Cambria Math" panose="02040503050406030204" pitchFamily="18" charset="0"/>
                          </a:rPr>
                        </m:ctrlPr>
                      </m:accPr>
                      <m:e>
                        <m:r>
                          <a:rPr lang="en-IN" sz="7200" b="1" i="1" smtClean="0">
                            <a:latin typeface="Cambria Math" panose="02040503050406030204" pitchFamily="18" charset="0"/>
                          </a:rPr>
                          <m:t>𝒙</m:t>
                        </m:r>
                      </m:e>
                    </m:acc>
                  </m:oMath>
                </a14:m>
                <a:r>
                  <a:rPr lang="en-US" sz="7200" b="1" dirty="0"/>
                  <a:t>-</a:t>
                </a:r>
                <a14:m>
                  <m:oMath xmlns:m="http://schemas.openxmlformats.org/officeDocument/2006/math">
                    <m:r>
                      <a:rPr lang="en-US" sz="7200" b="1" i="1" dirty="0" smtClean="0">
                        <a:latin typeface="Cambria Math" panose="02040503050406030204" pitchFamily="18" charset="0"/>
                      </a:rPr>
                      <m:t>µ</m:t>
                    </m:r>
                  </m:oMath>
                </a14:m>
                <a:r>
                  <a:rPr lang="en-US" sz="7200" b="1" dirty="0"/>
                  <a:t>)/(</a:t>
                </a:r>
                <a14:m>
                  <m:oMath xmlns:m="http://schemas.openxmlformats.org/officeDocument/2006/math">
                    <m:r>
                      <a:rPr lang="en-US" sz="7200" b="1" i="1" dirty="0" smtClean="0">
                        <a:latin typeface="Cambria Math" panose="02040503050406030204" pitchFamily="18" charset="0"/>
                        <a:ea typeface="Cambria Math" panose="02040503050406030204" pitchFamily="18" charset="0"/>
                      </a:rPr>
                      <m:t>𝝈</m:t>
                    </m:r>
                  </m:oMath>
                </a14:m>
                <a:r>
                  <a:rPr lang="en-US" sz="7200" b="1" dirty="0"/>
                  <a:t>/</a:t>
                </a:r>
                <a14:m>
                  <m:oMath xmlns:m="http://schemas.openxmlformats.org/officeDocument/2006/math">
                    <m:r>
                      <a:rPr lang="en-US" sz="7200" b="1" i="1" dirty="0" smtClean="0">
                        <a:latin typeface="Cambria Math" panose="02040503050406030204" pitchFamily="18" charset="0"/>
                        <a:ea typeface="Cambria Math" panose="02040503050406030204" pitchFamily="18" charset="0"/>
                      </a:rPr>
                      <m:t>√</m:t>
                    </m:r>
                  </m:oMath>
                </a14:m>
                <a:r>
                  <a:rPr lang="en-US" sz="7200" b="1" dirty="0"/>
                  <a:t>n)</a:t>
                </a:r>
              </a:p>
              <a:p>
                <a:pPr marL="0" indent="0">
                  <a:buNone/>
                </a:pPr>
                <a:endParaRPr lang="en-US" sz="7200" b="1" dirty="0"/>
              </a:p>
              <a:p>
                <a:pPr marL="0" indent="0">
                  <a:buNone/>
                </a:pPr>
                <a:r>
                  <a:rPr lang="en-US" sz="7200" dirty="0"/>
                  <a:t> </a:t>
                </a:r>
                <a:r>
                  <a:rPr lang="en-US" sz="9600" dirty="0"/>
                  <a:t>Now after calculating the valve of Z, compare the calculated value of Z with its tabulated value and then decide whether to reject or to accept the null hypothesis</a:t>
                </a:r>
                <a:r>
                  <a:rPr lang="en-US" sz="4400" dirty="0"/>
                  <a:t>.</a:t>
                </a:r>
                <a:endParaRPr lang="en-IN" sz="4400" dirty="0"/>
              </a:p>
            </p:txBody>
          </p:sp>
        </mc:Choice>
        <mc:Fallback xmlns="">
          <p:sp>
            <p:nvSpPr>
              <p:cNvPr id="3" name="Content Placeholder 2">
                <a:extLst>
                  <a:ext uri="{FF2B5EF4-FFF2-40B4-BE49-F238E27FC236}">
                    <a16:creationId xmlns:a16="http://schemas.microsoft.com/office/drawing/2014/main" id="{BF5B9E9A-A1D4-92A9-12B6-7C904C750079}"/>
                  </a:ext>
                </a:extLst>
              </p:cNvPr>
              <p:cNvSpPr>
                <a:spLocks noGrp="1" noRot="1" noChangeAspect="1" noMove="1" noResize="1" noEditPoints="1" noAdjustHandles="1" noChangeArrowheads="1" noChangeShapeType="1" noTextEdit="1"/>
              </p:cNvSpPr>
              <p:nvPr>
                <p:ph idx="1"/>
              </p:nvPr>
            </p:nvSpPr>
            <p:spPr>
              <a:xfrm>
                <a:off x="327259" y="2088682"/>
                <a:ext cx="11579191" cy="3763478"/>
              </a:xfrm>
              <a:blipFill>
                <a:blip r:embed="rId2"/>
                <a:stretch>
                  <a:fillRect l="-1632" t="-3728"/>
                </a:stretch>
              </a:blipFill>
            </p:spPr>
            <p:txBody>
              <a:bodyPr/>
              <a:lstStyle/>
              <a:p>
                <a:r>
                  <a:rPr lang="en-IN">
                    <a:noFill/>
                  </a:rPr>
                  <a:t> </a:t>
                </a:r>
              </a:p>
            </p:txBody>
          </p:sp>
        </mc:Fallback>
      </mc:AlternateContent>
    </p:spTree>
    <p:extLst>
      <p:ext uri="{BB962C8B-B14F-4D97-AF65-F5344CB8AC3E}">
        <p14:creationId xmlns:p14="http://schemas.microsoft.com/office/powerpoint/2010/main" val="537437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A3867-7F28-DC33-EAE2-A305907110E5}"/>
              </a:ext>
            </a:extLst>
          </p:cNvPr>
          <p:cNvSpPr>
            <a:spLocks noGrp="1"/>
          </p:cNvSpPr>
          <p:nvPr>
            <p:ph type="title"/>
          </p:nvPr>
        </p:nvSpPr>
        <p:spPr>
          <a:xfrm>
            <a:off x="2329314" y="375385"/>
            <a:ext cx="8826366" cy="1361975"/>
          </a:xfrm>
        </p:spPr>
        <p:txBody>
          <a:bodyPr/>
          <a:lstStyle/>
          <a:p>
            <a:r>
              <a:rPr lang="en-US" sz="4800" b="1" i="1" u="sng" dirty="0">
                <a:latin typeface="+mj-lt"/>
              </a:rPr>
              <a:t>ASSUMPTIONS OF Z- TEST</a:t>
            </a:r>
            <a:br>
              <a:rPr lang="en-IN" sz="4800" b="1" i="1" u="sng" dirty="0">
                <a:latin typeface="+mj-lt"/>
              </a:rPr>
            </a:br>
            <a:endParaRPr lang="en-IN" dirty="0"/>
          </a:p>
        </p:txBody>
      </p:sp>
      <p:sp>
        <p:nvSpPr>
          <p:cNvPr id="3" name="Content Placeholder 2">
            <a:extLst>
              <a:ext uri="{FF2B5EF4-FFF2-40B4-BE49-F238E27FC236}">
                <a16:creationId xmlns:a16="http://schemas.microsoft.com/office/drawing/2014/main" id="{A2F9CBA4-E0C2-A08C-62DB-B2C8EAFC14F0}"/>
              </a:ext>
            </a:extLst>
          </p:cNvPr>
          <p:cNvSpPr>
            <a:spLocks noGrp="1"/>
          </p:cNvSpPr>
          <p:nvPr>
            <p:ph idx="1"/>
          </p:nvPr>
        </p:nvSpPr>
        <p:spPr>
          <a:xfrm>
            <a:off x="269508" y="1953928"/>
            <a:ext cx="11771696" cy="3915165"/>
          </a:xfrm>
        </p:spPr>
        <p:txBody>
          <a:bodyPr>
            <a:normAutofit fontScale="77500" lnSpcReduction="20000"/>
          </a:bodyPr>
          <a:lstStyle/>
          <a:p>
            <a:r>
              <a:rPr lang="en-US" sz="1900" b="1" i="1" u="sng" dirty="0"/>
              <a:t>You have a random sample </a:t>
            </a:r>
            <a:r>
              <a:rPr lang="en-US" sz="1900" b="1" dirty="0"/>
              <a:t>- </a:t>
            </a:r>
            <a:r>
              <a:rPr lang="en-US" sz="1900" dirty="0"/>
              <a:t>Drawing a random sample from your target population helps ensure that the sample represents the population. Representative samples are crucial for accurately inferring population properties. The Z test results won’t be valid if your data do not reflect the population.</a:t>
            </a:r>
          </a:p>
          <a:p>
            <a:endParaRPr lang="en-US" sz="1900" dirty="0"/>
          </a:p>
          <a:p>
            <a:r>
              <a:rPr lang="en-US" sz="1900" b="1" i="1" u="sng" dirty="0"/>
              <a:t>Continuous data </a:t>
            </a:r>
            <a:r>
              <a:rPr lang="en-US" sz="1900" dirty="0"/>
              <a:t>- Z tests require continuous  data. Continuous variables can assume any numeric value, and the scale can be divided meaningfully into smaller increments, such as fractional and decimal values. For example, weight, height, and temperature are continuous</a:t>
            </a:r>
            <a:r>
              <a:rPr lang="en-US" sz="1600" dirty="0"/>
              <a:t>.</a:t>
            </a:r>
          </a:p>
          <a:p>
            <a:endParaRPr lang="en-US" sz="1600" dirty="0"/>
          </a:p>
          <a:p>
            <a:r>
              <a:rPr lang="en-US" sz="1900" b="1" i="1" u="sng" dirty="0"/>
              <a:t>Independent samples </a:t>
            </a:r>
            <a:r>
              <a:rPr lang="en-US" sz="1900" dirty="0"/>
              <a:t>- For the two-sample analysis, the groups must contain different sets of items. This analysis compares two distinct samples.</a:t>
            </a:r>
          </a:p>
          <a:p>
            <a:endParaRPr lang="en-US" sz="1900" dirty="0"/>
          </a:p>
          <a:p>
            <a:r>
              <a:rPr lang="en-US" sz="1900" dirty="0"/>
              <a:t> </a:t>
            </a:r>
            <a:r>
              <a:rPr lang="en-US" sz="1900" b="1" i="1" u="sng" dirty="0"/>
              <a:t>Sample data follow a normal distribution, or you have a large sample size - </a:t>
            </a:r>
            <a:r>
              <a:rPr lang="en-US" sz="1900" dirty="0"/>
              <a:t>All Z tests assume your data follow a normal distribution . However, due to the central limit theorem, you can ignore this assumption when your sample is large enough.</a:t>
            </a:r>
          </a:p>
          <a:p>
            <a:r>
              <a:rPr lang="en-US" sz="1600" dirty="0"/>
              <a:t>The following sample size guidelines indicate when normality becomes less of a concern:</a:t>
            </a:r>
          </a:p>
          <a:p>
            <a:r>
              <a:rPr lang="en-US" sz="1600" b="1" dirty="0"/>
              <a:t>One-Sample</a:t>
            </a:r>
            <a:r>
              <a:rPr lang="en-US" sz="1600" dirty="0"/>
              <a:t>: 20 or more observations.</a:t>
            </a:r>
          </a:p>
          <a:p>
            <a:r>
              <a:rPr lang="en-US" sz="1600" b="1" dirty="0"/>
              <a:t>Two-Sample</a:t>
            </a:r>
            <a:r>
              <a:rPr lang="en-US" sz="1600" dirty="0"/>
              <a:t>: At least 15 in each group.</a:t>
            </a:r>
          </a:p>
          <a:p>
            <a:endParaRPr lang="en-IN" sz="1400" dirty="0"/>
          </a:p>
        </p:txBody>
      </p:sp>
    </p:spTree>
    <p:extLst>
      <p:ext uri="{BB962C8B-B14F-4D97-AF65-F5344CB8AC3E}">
        <p14:creationId xmlns:p14="http://schemas.microsoft.com/office/powerpoint/2010/main" val="5333274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3483F-537B-8554-D700-4DC83552F5E8}"/>
              </a:ext>
            </a:extLst>
          </p:cNvPr>
          <p:cNvSpPr>
            <a:spLocks noGrp="1"/>
          </p:cNvSpPr>
          <p:nvPr>
            <p:ph type="title"/>
          </p:nvPr>
        </p:nvSpPr>
        <p:spPr/>
        <p:txBody>
          <a:bodyPr/>
          <a:lstStyle/>
          <a:p>
            <a:r>
              <a:rPr lang="en-US" sz="4800" b="1" i="1" u="sng" dirty="0">
                <a:latin typeface="+mj-lt"/>
              </a:rPr>
              <a:t>EXAMPLES OF Z- TEST</a:t>
            </a:r>
            <a:br>
              <a:rPr lang="en-IN" sz="4800" b="1" i="1" u="sng" dirty="0">
                <a:latin typeface="+mj-lt"/>
              </a:rPr>
            </a:br>
            <a:endParaRPr lang="en-IN" dirty="0"/>
          </a:p>
        </p:txBody>
      </p:sp>
      <p:sp>
        <p:nvSpPr>
          <p:cNvPr id="3" name="Content Placeholder 2">
            <a:extLst>
              <a:ext uri="{FF2B5EF4-FFF2-40B4-BE49-F238E27FC236}">
                <a16:creationId xmlns:a16="http://schemas.microsoft.com/office/drawing/2014/main" id="{F9375272-600B-3DB3-D72C-E171B04FE5BB}"/>
              </a:ext>
            </a:extLst>
          </p:cNvPr>
          <p:cNvSpPr>
            <a:spLocks noGrp="1"/>
          </p:cNvSpPr>
          <p:nvPr>
            <p:ph idx="1"/>
          </p:nvPr>
        </p:nvSpPr>
        <p:spPr>
          <a:xfrm>
            <a:off x="279133" y="1934678"/>
            <a:ext cx="11646568" cy="3934415"/>
          </a:xfrm>
        </p:spPr>
        <p:txBody>
          <a:bodyPr>
            <a:normAutofit lnSpcReduction="10000"/>
          </a:bodyPr>
          <a:lstStyle/>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err="1">
                <a:ln>
                  <a:noFill/>
                </a:ln>
                <a:solidFill>
                  <a:srgbClr val="000000"/>
                </a:solidFill>
                <a:effectLst/>
                <a:uLnTx/>
                <a:uFillTx/>
                <a:latin typeface="Calibri"/>
                <a:ea typeface="+mn-ea"/>
                <a:cs typeface="+mn-cs"/>
              </a:rPr>
              <a:t>Questn</a:t>
            </a:r>
            <a:r>
              <a:rPr kumimoji="0" lang="en-US" sz="1800" b="1" i="0" u="sng" strike="noStrike" kern="1200" cap="none" spc="0" normalizeH="0" baseline="0" noProof="0" dirty="0">
                <a:ln>
                  <a:noFill/>
                </a:ln>
                <a:solidFill>
                  <a:srgbClr val="000000"/>
                </a:solidFill>
                <a:effectLst/>
                <a:uLnTx/>
                <a:uFillTx/>
                <a:latin typeface="Calibri"/>
                <a:ea typeface="+mn-ea"/>
                <a:cs typeface="+mn-cs"/>
              </a:rPr>
              <a:t>:- </a:t>
            </a:r>
            <a:r>
              <a:rPr kumimoji="0" lang="en-US" sz="1800" b="1" i="0" u="none" strike="noStrike" kern="1200" cap="none" spc="0" normalizeH="0" baseline="0" noProof="0" dirty="0">
                <a:ln>
                  <a:noFill/>
                </a:ln>
                <a:solidFill>
                  <a:srgbClr val="000000"/>
                </a:solidFill>
                <a:effectLst/>
                <a:uLnTx/>
                <a:uFillTx/>
                <a:latin typeface="Calibri"/>
                <a:ea typeface="+mn-ea"/>
                <a:cs typeface="+mn-cs"/>
              </a:rPr>
              <a:t>A teacher claims that the mean score of students in his class is greater than 82 with a standard deviation of 20. If a sample of 81 students was selected with a mean score of 90 then check if there is enough evidence to support this claim at a 0.05 significance level.</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Calibri"/>
                <a:ea typeface="+mn-ea"/>
                <a:cs typeface="+mn-cs"/>
              </a:rPr>
              <a:t>Solution: </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As the sample size is 81 and population standard deviation is known, this is an example of a right-tailed one-sample z test.</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H0 : μ = 82</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H1 : μ &gt; 82</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From the Z table the critical value at a= 1.645</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Z =</a:t>
            </a:r>
            <a:r>
              <a:rPr kumimoji="0" lang="en-IN" sz="1800" i="0" u="none" strike="noStrike" kern="1200" cap="none" spc="0" normalizeH="0" baseline="0" noProof="0" dirty="0">
                <a:ln>
                  <a:noFill/>
                </a:ln>
                <a:solidFill>
                  <a:srgbClr val="000000"/>
                </a:solidFill>
                <a:effectLst/>
                <a:uLnTx/>
                <a:uFillTx/>
                <a:latin typeface="Calibri"/>
                <a:ea typeface="+mn-ea"/>
                <a:cs typeface="+mn-cs"/>
              </a:rPr>
              <a:t>Z = x̅-</a:t>
            </a:r>
            <a:r>
              <a:rPr kumimoji="0" lang="el-GR" sz="1800" i="0" u="none" strike="noStrike" kern="1200" cap="none" spc="0" normalizeH="0" baseline="0" noProof="0" dirty="0">
                <a:ln>
                  <a:noFill/>
                </a:ln>
                <a:solidFill>
                  <a:srgbClr val="000000"/>
                </a:solidFill>
                <a:effectLst/>
                <a:uLnTx/>
                <a:uFillTx/>
                <a:latin typeface="Calibri"/>
                <a:ea typeface="+mn-ea"/>
                <a:cs typeface="+mn-cs"/>
              </a:rPr>
              <a:t>μ/</a:t>
            </a:r>
            <a:r>
              <a:rPr kumimoji="0" lang="en-IN" sz="1800" i="0" u="none" strike="noStrike" kern="1200" cap="none" spc="0" normalizeH="0" baseline="0" noProof="0" dirty="0">
                <a:ln>
                  <a:noFill/>
                </a:ln>
                <a:solidFill>
                  <a:srgbClr val="000000"/>
                </a:solidFill>
                <a:effectLst/>
                <a:uLnTx/>
                <a:uFillTx/>
                <a:latin typeface="Calibri"/>
                <a:ea typeface="+mn-ea"/>
                <a:cs typeface="+mn-cs"/>
              </a:rPr>
              <a:t>o/√n</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pt-BR" sz="1800" i="0" u="none" strike="noStrike" kern="1200" cap="none" spc="0" normalizeH="0" baseline="0" noProof="0" dirty="0">
                <a:ln>
                  <a:noFill/>
                </a:ln>
                <a:solidFill>
                  <a:srgbClr val="000000"/>
                </a:solidFill>
                <a:effectLst/>
                <a:uLnTx/>
                <a:uFillTx/>
                <a:latin typeface="Calibri"/>
                <a:ea typeface="+mn-ea"/>
                <a:cs typeface="+mn-cs"/>
              </a:rPr>
              <a:t> x̅ =90, μ = 82, o= 20, n= 81</a:t>
            </a:r>
            <a:endParaRPr kumimoji="0" lang="en-US" sz="18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z = 3.6</a:t>
            </a: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i="0" u="none" strike="noStrike" kern="1200" cap="none" spc="0" normalizeH="0" baseline="0" noProof="0" dirty="0">
                <a:ln>
                  <a:noFill/>
                </a:ln>
                <a:solidFill>
                  <a:srgbClr val="000000"/>
                </a:solidFill>
                <a:effectLst/>
                <a:uLnTx/>
                <a:uFillTx/>
                <a:latin typeface="Calibri"/>
                <a:ea typeface="+mn-ea"/>
                <a:cs typeface="+mn-cs"/>
              </a:rPr>
              <a:t>As 3.6 &gt; 1.645 thus, the null hypothesis is rejected and it is concluded that there is enough evidence to support the teacher's claim.</a:t>
            </a:r>
            <a:endPar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rPr>
              <a:t>Answer: Reject the null </a:t>
            </a:r>
            <a:r>
              <a:rPr kumimoji="0" lang="en-US" sz="1900" b="1" i="0" u="none" strike="noStrike" kern="1200" cap="none" spc="0" normalizeH="0" baseline="0" noProof="0" dirty="0">
                <a:ln>
                  <a:noFill/>
                </a:ln>
                <a:solidFill>
                  <a:srgbClr val="000000"/>
                </a:solidFill>
                <a:effectLst/>
                <a:highlight>
                  <a:srgbClr val="808000"/>
                </a:highlight>
                <a:uLnTx/>
                <a:uFillTx/>
                <a:latin typeface="Calibri"/>
                <a:ea typeface="+mn-ea"/>
                <a:cs typeface="+mn-cs"/>
              </a:rPr>
              <a:t>hypothesis</a:t>
            </a:r>
            <a:endParaRPr kumimoji="0" lang="en-US" sz="1800" b="1" i="0" u="none" strike="noStrike" kern="1200" cap="none" spc="0" normalizeH="0" baseline="0" noProof="0" dirty="0">
              <a:ln>
                <a:noFill/>
              </a:ln>
              <a:solidFill>
                <a:srgbClr val="000000"/>
              </a:solidFill>
              <a:effectLst/>
              <a:highlight>
                <a:srgbClr val="808000"/>
              </a:highlight>
              <a:uLnTx/>
              <a:uFillTx/>
              <a:latin typeface="Calibri"/>
              <a:ea typeface="+mn-ea"/>
              <a:cs typeface="+mn-cs"/>
            </a:endParaRPr>
          </a:p>
          <a:p>
            <a:endParaRPr lang="en-IN" dirty="0"/>
          </a:p>
        </p:txBody>
      </p:sp>
    </p:spTree>
    <p:extLst>
      <p:ext uri="{BB962C8B-B14F-4D97-AF65-F5344CB8AC3E}">
        <p14:creationId xmlns:p14="http://schemas.microsoft.com/office/powerpoint/2010/main" val="4577712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C9AF2-9A4F-0EF9-8E0C-25555969B703}"/>
              </a:ext>
            </a:extLst>
          </p:cNvPr>
          <p:cNvSpPr>
            <a:spLocks noGrp="1"/>
          </p:cNvSpPr>
          <p:nvPr>
            <p:ph type="title"/>
          </p:nvPr>
        </p:nvSpPr>
        <p:spPr>
          <a:xfrm>
            <a:off x="3474720" y="154005"/>
            <a:ext cx="7680960" cy="1583356"/>
          </a:xfrm>
        </p:spPr>
        <p:txBody>
          <a:bodyPr>
            <a:normAutofit/>
          </a:bodyPr>
          <a:lstStyle/>
          <a:p>
            <a:pPr marL="0" marR="0" lvl="0" indent="0" defTabSz="457200" rtl="0" eaLnBrk="1" fontAlgn="auto" latinLnBrk="0" hangingPunct="1">
              <a:lnSpc>
                <a:spcPct val="100000"/>
              </a:lnSpc>
              <a:spcBef>
                <a:spcPts val="0"/>
              </a:spcBef>
              <a:spcAft>
                <a:spcPts val="0"/>
              </a:spcAft>
              <a:tabLst/>
              <a:defRPr/>
            </a:pPr>
            <a:r>
              <a:rPr kumimoji="0" lang="en-US" sz="4800" b="1" i="1" u="sng" strike="noStrike" kern="1200" cap="none" spc="0" normalizeH="0" baseline="0" noProof="0" dirty="0">
                <a:ln>
                  <a:noFill/>
                </a:ln>
                <a:solidFill>
                  <a:srgbClr val="000000"/>
                </a:solidFill>
                <a:effectLst/>
                <a:uLnTx/>
                <a:uFillTx/>
                <a:latin typeface="Calibri Light"/>
                <a:ea typeface="+mn-ea"/>
                <a:cs typeface="+mn-cs"/>
              </a:rPr>
              <a:t>EXAMPLE OF Z- TEST</a:t>
            </a:r>
            <a:br>
              <a:rPr kumimoji="0" lang="en-IN" sz="4800" b="1" i="1" u="sng" strike="noStrike" kern="1200" cap="none" spc="0" normalizeH="0" baseline="0" noProof="0" dirty="0">
                <a:ln>
                  <a:noFill/>
                </a:ln>
                <a:solidFill>
                  <a:srgbClr val="000000"/>
                </a:solidFill>
                <a:effectLst/>
                <a:uLnTx/>
                <a:uFillTx/>
                <a:latin typeface="Calibri Light"/>
                <a:ea typeface="+mn-ea"/>
                <a:cs typeface="+mn-cs"/>
              </a:rPr>
            </a:br>
            <a:endParaRPr lang="en-IN" dirty="0"/>
          </a:p>
        </p:txBody>
      </p:sp>
      <p:sp>
        <p:nvSpPr>
          <p:cNvPr id="3" name="Content Placeholder 2">
            <a:extLst>
              <a:ext uri="{FF2B5EF4-FFF2-40B4-BE49-F238E27FC236}">
                <a16:creationId xmlns:a16="http://schemas.microsoft.com/office/drawing/2014/main" id="{42D34AD2-ACB4-FFBA-9A45-3ACD849F24C6}"/>
              </a:ext>
            </a:extLst>
          </p:cNvPr>
          <p:cNvSpPr>
            <a:spLocks noGrp="1"/>
          </p:cNvSpPr>
          <p:nvPr>
            <p:ph idx="1"/>
          </p:nvPr>
        </p:nvSpPr>
        <p:spPr>
          <a:xfrm>
            <a:off x="125128" y="1915426"/>
            <a:ext cx="11636944" cy="3953667"/>
          </a:xfrm>
        </p:spPr>
        <p:txBody>
          <a:bodyPr>
            <a:normAutofit fontScale="2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srgbClr val="000000"/>
                </a:solidFill>
                <a:effectLst/>
                <a:uLnTx/>
                <a:uFillTx/>
                <a:latin typeface="Calibri"/>
                <a:ea typeface="+mn-ea"/>
                <a:cs typeface="+mn-cs"/>
              </a:rPr>
              <a:t>Qn- A sample of 64 girls is taken from a population whose average height is 5’-6’’ with a variance of 9'. If the mean height of the sampled girls is 6’, can it be said with almost certainty that the girls were sampled at random? Give justification for your findings.</a:t>
            </a:r>
            <a:br>
              <a:rPr kumimoji="0" lang="en-US" sz="4200" b="1" i="0" u="none" strike="noStrike" kern="1200" cap="none" spc="0" normalizeH="0" baseline="0" noProof="0" dirty="0">
                <a:ln>
                  <a:noFill/>
                </a:ln>
                <a:solidFill>
                  <a:srgbClr val="000000"/>
                </a:solidFill>
                <a:effectLst/>
                <a:uLnTx/>
                <a:uFillTx/>
                <a:latin typeface="Calibri"/>
                <a:ea typeface="+mn-ea"/>
                <a:cs typeface="+mn-cs"/>
              </a:rPr>
            </a:br>
            <a:endParaRPr kumimoji="0" lang="en-US" sz="4200" b="1"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200" b="1" i="0" u="sng" strike="noStrike" kern="1200" cap="none" spc="0" normalizeH="0" baseline="0" noProof="0" dirty="0">
                <a:ln>
                  <a:noFill/>
                </a:ln>
                <a:solidFill>
                  <a:srgbClr val="000000"/>
                </a:solidFill>
                <a:effectLst/>
                <a:highlight>
                  <a:srgbClr val="FF0000"/>
                </a:highlight>
                <a:uLnTx/>
                <a:uFillTx/>
                <a:latin typeface="Calibri"/>
                <a:ea typeface="+mn-ea"/>
                <a:cs typeface="+mn-cs"/>
              </a:rPr>
              <a:t>Solution.</a:t>
            </a:r>
            <a:br>
              <a:rPr kumimoji="0" lang="en-US" sz="4200" b="1" i="0" u="sng" strike="noStrike" kern="1200" cap="none" spc="0" normalizeH="0" baseline="0" noProof="0" dirty="0">
                <a:ln>
                  <a:noFill/>
                </a:ln>
                <a:solidFill>
                  <a:srgbClr val="000000"/>
                </a:solidFill>
                <a:effectLst/>
                <a:highlight>
                  <a:srgbClr val="FF0000"/>
                </a:highligh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i="0" u="none" strike="noStrike" kern="1200" cap="none" spc="0" normalizeH="0" baseline="0" noProof="0" dirty="0">
                <a:ln>
                  <a:noFill/>
                </a:ln>
                <a:solidFill>
                  <a:srgbClr val="000000"/>
                </a:solidFill>
                <a:effectLst/>
                <a:uLnTx/>
                <a:uFillTx/>
                <a:latin typeface="Calibri"/>
                <a:ea typeface="+mn-ea"/>
                <a:cs typeface="+mn-cs"/>
              </a:rPr>
              <a:t>We are given,</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Size of the sample, or n=64</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Mean of the sample, or X=6</a:t>
            </a:r>
            <a:br>
              <a:rPr kumimoji="0" lang="en-US" sz="8000" i="0" u="none" strike="noStrike" kern="1200" cap="none" spc="0" normalizeH="0" baseline="0" noProof="0" dirty="0">
                <a:ln>
                  <a:noFill/>
                </a:ln>
                <a:solidFill>
                  <a:srgbClr val="000000"/>
                </a:solidFill>
                <a:effectLst/>
                <a:uLnTx/>
                <a:uFillTx/>
                <a:latin typeface="Calibri"/>
                <a:ea typeface="+mn-ea"/>
                <a:cs typeface="+mn-cs"/>
              </a:rPr>
            </a:br>
            <a:r>
              <a:rPr kumimoji="0" lang="en-US" sz="8000" i="0" u="none" strike="noStrike" kern="1200" cap="none" spc="0" normalizeH="0" baseline="0" noProof="0" dirty="0">
                <a:ln>
                  <a:noFill/>
                </a:ln>
                <a:solidFill>
                  <a:srgbClr val="000000"/>
                </a:solidFill>
                <a:effectLst/>
                <a:uLnTx/>
                <a:uFillTx/>
                <a:latin typeface="Calibri"/>
                <a:ea typeface="+mn-ea"/>
                <a:cs typeface="+mn-cs"/>
              </a:rPr>
              <a:t>                  Mean of the population, or µ = 5’-6’’, Or 5.5.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                  S.D. of the population= √V = √9 = 3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                               Let us take the null hypothesis H0 : x̅=</a:t>
            </a:r>
            <a:r>
              <a:rPr kumimoji="0" lang="el-GR" sz="8000" i="0" u="none" strike="noStrike" kern="1200" cap="none" spc="0" normalizeH="0" baseline="0" noProof="0" dirty="0">
                <a:ln>
                  <a:noFill/>
                </a:ln>
                <a:solidFill>
                  <a:srgbClr val="000000"/>
                </a:solidFill>
                <a:effectLst/>
                <a:uLnTx/>
                <a:uFillTx/>
                <a:latin typeface="Calibri"/>
                <a:ea typeface="+mn-ea"/>
                <a:cs typeface="+mn-cs"/>
              </a:rPr>
              <a:t>μ</a:t>
            </a:r>
            <a:endParaRPr kumimoji="0" lang="en-IN" sz="80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We have,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SE </a:t>
            </a:r>
            <a:r>
              <a:rPr kumimoji="0" lang="en-IN" sz="8000" i="0" u="none" strike="noStrike" kern="1200" cap="none" spc="0" normalizeH="0" baseline="-25000" noProof="0" dirty="0">
                <a:ln>
                  <a:noFill/>
                </a:ln>
                <a:solidFill>
                  <a:srgbClr val="000000"/>
                </a:solidFill>
                <a:effectLst/>
                <a:uLnTx/>
                <a:uFillTx/>
                <a:latin typeface="Calibri"/>
                <a:ea typeface="+mn-ea"/>
                <a:cs typeface="+mn-cs"/>
              </a:rPr>
              <a:t>x̅</a:t>
            </a:r>
            <a:r>
              <a:rPr kumimoji="0" lang="en-IN" sz="8000" i="0" u="none" strike="noStrike" kern="1200" cap="none" spc="0" normalizeH="0" baseline="0" noProof="0" dirty="0">
                <a:ln>
                  <a:noFill/>
                </a:ln>
                <a:solidFill>
                  <a:srgbClr val="000000"/>
                </a:solidFill>
                <a:effectLst/>
                <a:uLnTx/>
                <a:uFillTx/>
                <a:latin typeface="Calibri"/>
                <a:ea typeface="+mn-ea"/>
                <a:cs typeface="+mn-cs"/>
              </a:rPr>
              <a:t> = ∘∕√n = 3∕√64= 0.375</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Z= X̅—</a:t>
            </a:r>
            <a:r>
              <a:rPr kumimoji="0" lang="el-GR" sz="8000" i="0" u="none" strike="noStrike" kern="1200" cap="none" spc="0" normalizeH="0" baseline="0" noProof="0" dirty="0">
                <a:ln>
                  <a:noFill/>
                </a:ln>
                <a:solidFill>
                  <a:srgbClr val="000000"/>
                </a:solidFill>
                <a:effectLst/>
                <a:uLnTx/>
                <a:uFillTx/>
                <a:latin typeface="Calibri"/>
                <a:ea typeface="+mn-ea"/>
                <a:cs typeface="+mn-cs"/>
              </a:rPr>
              <a:t>μ∕</a:t>
            </a:r>
            <a:r>
              <a:rPr kumimoji="0" lang="en-IN" sz="8000" i="0" u="none" strike="noStrike" kern="1200" cap="none" spc="0" normalizeH="0" baseline="0" noProof="0" dirty="0">
                <a:ln>
                  <a:noFill/>
                </a:ln>
                <a:solidFill>
                  <a:srgbClr val="000000"/>
                </a:solidFill>
                <a:effectLst/>
                <a:uLnTx/>
                <a:uFillTx/>
                <a:latin typeface="Calibri"/>
                <a:ea typeface="+mn-ea"/>
                <a:cs typeface="+mn-cs"/>
              </a:rPr>
              <a:t>SE = 6—5.5∕0.375 = 1.33SE</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8000" i="0" u="none" strike="noStrike" kern="1200" cap="none" spc="0" normalizeH="0" baseline="0" noProof="0" dirty="0">
              <a:ln>
                <a:noFill/>
              </a:ln>
              <a:solidFill>
                <a:srgbClr val="00000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8000" i="0" u="none" strike="noStrike" kern="1200" cap="none" spc="0" normalizeH="0" baseline="0" noProof="0" dirty="0">
                <a:ln>
                  <a:noFill/>
                </a:ln>
                <a:solidFill>
                  <a:srgbClr val="000000"/>
                </a:solidFill>
                <a:effectLst/>
                <a:uLnTx/>
                <a:uFillTx/>
                <a:latin typeface="Calibri"/>
                <a:ea typeface="+mn-ea"/>
                <a:cs typeface="+mn-cs"/>
              </a:rPr>
              <a:t>And The critical value of Z at the level of almost certainty (i.e. at .27%) or Z.</a:t>
            </a:r>
            <a:r>
              <a:rPr kumimoji="0" lang="en-IN" sz="8000" i="0" u="none" strike="noStrike" kern="1200" cap="none" spc="0" normalizeH="0" baseline="-25000" noProof="0" dirty="0">
                <a:ln>
                  <a:noFill/>
                </a:ln>
                <a:solidFill>
                  <a:srgbClr val="000000"/>
                </a:solidFill>
                <a:effectLst/>
                <a:uLnTx/>
                <a:uFillTx/>
                <a:latin typeface="Calibri"/>
                <a:ea typeface="+mn-ea"/>
                <a:cs typeface="+mn-cs"/>
              </a:rPr>
              <a:t>0027</a:t>
            </a:r>
            <a:r>
              <a:rPr kumimoji="0" lang="en-IN" sz="8000" i="0" u="none" strike="noStrike" kern="1200" cap="none" spc="0" normalizeH="0" baseline="0" noProof="0" dirty="0">
                <a:ln>
                  <a:noFill/>
                </a:ln>
                <a:solidFill>
                  <a:srgbClr val="000000"/>
                </a:solidFill>
                <a:effectLst/>
                <a:uLnTx/>
                <a:uFillTx/>
                <a:latin typeface="Calibri"/>
                <a:ea typeface="+mn-ea"/>
                <a:cs typeface="+mn-cs"/>
              </a:rPr>
              <a:t> = 3SE. Since the calculated value of Z (1.33) is much less than its critical value (3), </a:t>
            </a:r>
            <a:r>
              <a:rPr kumimoji="0" lang="en-IN"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the null hypothesis that  x̅=</a:t>
            </a:r>
            <a:r>
              <a:rPr kumimoji="0" lang="el-GR"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μ </a:t>
            </a:r>
            <a:r>
              <a:rPr kumimoji="0" lang="en-IN" sz="8000" i="0" u="sng" strike="noStrike" kern="1200" cap="none" spc="0" normalizeH="0" baseline="0" noProof="0" dirty="0">
                <a:ln>
                  <a:noFill/>
                </a:ln>
                <a:solidFill>
                  <a:srgbClr val="C00000"/>
                </a:solidFill>
                <a:effectLst/>
                <a:highlight>
                  <a:srgbClr val="00FFFF"/>
                </a:highlight>
                <a:uLnTx/>
                <a:uFillTx/>
                <a:latin typeface="Calibri"/>
                <a:ea typeface="+mn-ea"/>
                <a:cs typeface="+mn-cs"/>
              </a:rPr>
              <a:t>is accepted</a:t>
            </a:r>
            <a:r>
              <a:rPr kumimoji="0" lang="en-IN" sz="8000" i="0" u="none" strike="noStrike" kern="1200" cap="none" spc="0" normalizeH="0" baseline="0" noProof="0" dirty="0">
                <a:ln>
                  <a:noFill/>
                </a:ln>
                <a:solidFill>
                  <a:srgbClr val="000000"/>
                </a:solidFill>
                <a:effectLst/>
                <a:highlight>
                  <a:srgbClr val="00FFFF"/>
                </a:highlight>
                <a:uLnTx/>
                <a:uFillTx/>
                <a:latin typeface="Calibri"/>
                <a:ea typeface="+mn-ea"/>
                <a:cs typeface="+mn-cs"/>
              </a:rPr>
              <a:t>. </a:t>
            </a:r>
            <a:r>
              <a:rPr kumimoji="0" lang="en-IN" sz="8000" i="0" u="none" strike="noStrike" kern="1200" cap="none" spc="0" normalizeH="0" baseline="0" noProof="0" dirty="0">
                <a:ln>
                  <a:noFill/>
                </a:ln>
                <a:solidFill>
                  <a:srgbClr val="000000"/>
                </a:solidFill>
                <a:effectLst/>
                <a:uLnTx/>
                <a:uFillTx/>
                <a:latin typeface="Calibri"/>
                <a:ea typeface="+mn-ea"/>
                <a:cs typeface="+mn-cs"/>
              </a:rPr>
              <a:t>Hence it can be said with almost certainty that the sample has been drawn quite at random.</a:t>
            </a:r>
          </a:p>
          <a:p>
            <a:endParaRPr lang="en-IN" dirty="0"/>
          </a:p>
        </p:txBody>
      </p:sp>
    </p:spTree>
    <p:extLst>
      <p:ext uri="{BB962C8B-B14F-4D97-AF65-F5344CB8AC3E}">
        <p14:creationId xmlns:p14="http://schemas.microsoft.com/office/powerpoint/2010/main" val="31508849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5FEADD-7E3B-FB5B-803E-AB025934A04B}"/>
              </a:ext>
            </a:extLst>
          </p:cNvPr>
          <p:cNvSpPr>
            <a:spLocks noGrp="1"/>
          </p:cNvSpPr>
          <p:nvPr>
            <p:ph idx="1"/>
          </p:nvPr>
        </p:nvSpPr>
        <p:spPr>
          <a:xfrm>
            <a:off x="914400" y="2300438"/>
            <a:ext cx="10241280" cy="3568656"/>
          </a:xfrm>
        </p:spPr>
        <p:txBody>
          <a:bodyPr/>
          <a:lstStyle/>
          <a:p>
            <a:r>
              <a:rPr kumimoji="0" lang="en-US" sz="2400" b="1" i="0" u="none" strike="noStrike" kern="1200" cap="none" spc="0" normalizeH="0" baseline="0" noProof="0" dirty="0">
                <a:ln>
                  <a:noFill/>
                </a:ln>
                <a:solidFill>
                  <a:srgbClr val="000000"/>
                </a:solidFill>
                <a:effectLst/>
                <a:uLnTx/>
                <a:uFillTx/>
                <a:latin typeface="Calibri"/>
                <a:ea typeface="+mn-ea"/>
                <a:cs typeface="+mn-cs"/>
              </a:rPr>
              <a:t>Z-test is a statistically significant test for the hypothesis testing (null and alternative hypotheses) when the sample size is large, and the population parameter (mean and variance) is known.</a:t>
            </a:r>
          </a:p>
          <a:p>
            <a:r>
              <a:rPr lang="en-US" sz="2400" b="1" dirty="0">
                <a:solidFill>
                  <a:srgbClr val="000000"/>
                </a:solidFill>
                <a:latin typeface="Calibri"/>
              </a:rPr>
              <a:t>TO use large sample size we should use Z test.</a:t>
            </a:r>
            <a:endParaRPr kumimoji="0" lang="en-US" sz="2400" b="1" i="0" u="none" strike="noStrike" kern="1200" cap="none" spc="0" normalizeH="0" baseline="0" noProof="0" dirty="0">
              <a:ln>
                <a:noFill/>
              </a:ln>
              <a:solidFill>
                <a:srgbClr val="000000"/>
              </a:solidFill>
              <a:effectLst/>
              <a:uLnTx/>
              <a:uFillTx/>
              <a:latin typeface="Calibri"/>
              <a:ea typeface="+mn-ea"/>
              <a:cs typeface="+mn-cs"/>
            </a:endParaRPr>
          </a:p>
          <a:p>
            <a:endParaRPr lang="en-US" sz="2400" b="1" dirty="0">
              <a:solidFill>
                <a:srgbClr val="000000"/>
              </a:solidFill>
              <a:latin typeface="Calibri"/>
            </a:endParaRPr>
          </a:p>
          <a:p>
            <a:endParaRPr lang="en-IN" dirty="0"/>
          </a:p>
        </p:txBody>
      </p:sp>
      <p:sp>
        <p:nvSpPr>
          <p:cNvPr id="4" name="TextBox 1">
            <a:extLst>
              <a:ext uri="{FF2B5EF4-FFF2-40B4-BE49-F238E27FC236}">
                <a16:creationId xmlns:a16="http://schemas.microsoft.com/office/drawing/2014/main" id="{E64DA3B6-F1F3-DA35-73D9-0F16FA4D2579}"/>
              </a:ext>
            </a:extLst>
          </p:cNvPr>
          <p:cNvSpPr txBox="1">
            <a:spLocks noGrp="1"/>
          </p:cNvSpPr>
          <p:nvPr>
            <p:ph type="title"/>
          </p:nvPr>
        </p:nvSpPr>
        <p:spPr>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800" b="1" i="1" u="sng" dirty="0">
                <a:latin typeface="+mj-lt"/>
              </a:rPr>
              <a:t>CONCLUSION</a:t>
            </a:r>
            <a:endParaRPr lang="en-IN" sz="4800" b="1" i="1" u="sng" dirty="0">
              <a:latin typeface="+mj-lt"/>
            </a:endParaRPr>
          </a:p>
        </p:txBody>
      </p:sp>
    </p:spTree>
    <p:extLst>
      <p:ext uri="{BB962C8B-B14F-4D97-AF65-F5344CB8AC3E}">
        <p14:creationId xmlns:p14="http://schemas.microsoft.com/office/powerpoint/2010/main" val="603181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2 Ways to Say “Thank You” With Examples | Grammarly">
            <a:extLst>
              <a:ext uri="{FF2B5EF4-FFF2-40B4-BE49-F238E27FC236}">
                <a16:creationId xmlns:a16="http://schemas.microsoft.com/office/drawing/2014/main" id="{0CA5AB90-49F2-A03A-D541-0E3F4B6203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8469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0985994-30F1-BD44-6EAF-1E7CD6B182BC}"/>
              </a:ext>
            </a:extLst>
          </p:cNvPr>
          <p:cNvGraphicFramePr/>
          <p:nvPr>
            <p:extLst>
              <p:ext uri="{D42A27DB-BD31-4B8C-83A1-F6EECF244321}">
                <p14:modId xmlns:p14="http://schemas.microsoft.com/office/powerpoint/2010/main" val="2736638651"/>
              </p:ext>
            </p:extLst>
          </p:nvPr>
        </p:nvGraphicFramePr>
        <p:xfrm>
          <a:off x="2031999" y="585404"/>
          <a:ext cx="9516153" cy="5742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CE618E7-07CF-520A-7C39-9EFE3F89D2A7}"/>
              </a:ext>
            </a:extLst>
          </p:cNvPr>
          <p:cNvSpPr txBox="1"/>
          <p:nvPr/>
        </p:nvSpPr>
        <p:spPr>
          <a:xfrm>
            <a:off x="5260368" y="62184"/>
            <a:ext cx="2709349" cy="523220"/>
          </a:xfrm>
          <a:prstGeom prst="rect">
            <a:avLst/>
          </a:prstGeom>
          <a:noFill/>
        </p:spPr>
        <p:txBody>
          <a:bodyPr wrap="square" rtlCol="0">
            <a:spAutoFit/>
          </a:bodyPr>
          <a:lstStyle/>
          <a:p>
            <a:r>
              <a:rPr lang="en-IN" sz="2800" b="1" u="sng" dirty="0">
                <a:effectLst>
                  <a:outerShdw blurRad="38100" dist="38100" dir="2700000" algn="tl">
                    <a:srgbClr val="000000">
                      <a:alpha val="43137"/>
                    </a:srgbClr>
                  </a:outerShdw>
                </a:effectLst>
              </a:rPr>
              <a:t>CONTENTS--</a:t>
            </a:r>
          </a:p>
        </p:txBody>
      </p:sp>
    </p:spTree>
    <p:extLst>
      <p:ext uri="{BB962C8B-B14F-4D97-AF65-F5344CB8AC3E}">
        <p14:creationId xmlns:p14="http://schemas.microsoft.com/office/powerpoint/2010/main" val="81977096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391C0-E6A6-0D52-626F-219273CB3B5F}"/>
              </a:ext>
            </a:extLst>
          </p:cNvPr>
          <p:cNvSpPr>
            <a:spLocks noGrp="1"/>
          </p:cNvSpPr>
          <p:nvPr>
            <p:ph type="title"/>
          </p:nvPr>
        </p:nvSpPr>
        <p:spPr>
          <a:xfrm>
            <a:off x="4466122" y="484632"/>
            <a:ext cx="6662126" cy="1089099"/>
          </a:xfrm>
        </p:spPr>
        <p:txBody>
          <a:bodyPr/>
          <a:lstStyle/>
          <a:p>
            <a:r>
              <a:rPr lang="en-IN" b="1" u="sng" dirty="0"/>
              <a:t>Z TEST:-</a:t>
            </a:r>
          </a:p>
        </p:txBody>
      </p:sp>
      <p:sp>
        <p:nvSpPr>
          <p:cNvPr id="3" name="Content Placeholder 2">
            <a:extLst>
              <a:ext uri="{FF2B5EF4-FFF2-40B4-BE49-F238E27FC236}">
                <a16:creationId xmlns:a16="http://schemas.microsoft.com/office/drawing/2014/main" id="{54525D50-1A06-E365-C382-D823EA9831B3}"/>
              </a:ext>
            </a:extLst>
          </p:cNvPr>
          <p:cNvSpPr>
            <a:spLocks noGrp="1"/>
          </p:cNvSpPr>
          <p:nvPr>
            <p:ph idx="1"/>
          </p:nvPr>
        </p:nvSpPr>
        <p:spPr>
          <a:xfrm>
            <a:off x="481263" y="2194560"/>
            <a:ext cx="10646985" cy="3089709"/>
          </a:xfrm>
        </p:spPr>
        <p:txBody>
          <a:bodyPr>
            <a:normAutofit lnSpcReduction="10000"/>
          </a:bodyPr>
          <a:lstStyle/>
          <a:p>
            <a:r>
              <a:rPr lang="en-US" sz="2800" b="1" dirty="0"/>
              <a:t>The Z-test was developed by Sir Ronald Aylmer Fisher, a British statistician</a:t>
            </a:r>
            <a:r>
              <a:rPr lang="en-US" sz="2800" dirty="0"/>
              <a:t>.</a:t>
            </a:r>
          </a:p>
          <a:p>
            <a:endParaRPr lang="en-US" sz="2800" dirty="0"/>
          </a:p>
          <a:p>
            <a:r>
              <a:rPr lang="en-US" sz="2800" b="0" i="0" dirty="0">
                <a:solidFill>
                  <a:srgbClr val="0D0D0D"/>
                </a:solidFill>
                <a:effectLst/>
                <a:latin typeface="Söhne"/>
              </a:rPr>
              <a:t>He developed the Z-test as part of his pioneering work in hypothesis testing and experimental design during the early 20th century. Fisher's work laid the foundation for modern statistical methods and helped establish statistics as a rigorous scientific discipline.</a:t>
            </a:r>
            <a:endParaRPr lang="en-IN" sz="2800" dirty="0"/>
          </a:p>
        </p:txBody>
      </p:sp>
    </p:spTree>
    <p:extLst>
      <p:ext uri="{BB962C8B-B14F-4D97-AF65-F5344CB8AC3E}">
        <p14:creationId xmlns:p14="http://schemas.microsoft.com/office/powerpoint/2010/main" val="6634928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00E326-8D5E-2987-12EC-C8850774EB6F}"/>
              </a:ext>
            </a:extLst>
          </p:cNvPr>
          <p:cNvSpPr>
            <a:spLocks noGrp="1"/>
          </p:cNvSpPr>
          <p:nvPr>
            <p:ph type="title"/>
          </p:nvPr>
        </p:nvSpPr>
        <p:spPr>
          <a:xfrm>
            <a:off x="2127183" y="702644"/>
            <a:ext cx="8732601" cy="684368"/>
          </a:xfrm>
        </p:spPr>
        <p:txBody>
          <a:bodyPr>
            <a:normAutofit fontScale="90000"/>
          </a:bodyPr>
          <a:lstStyle/>
          <a:p>
            <a:r>
              <a:rPr lang="en-IN" b="1" u="sng" dirty="0"/>
              <a:t>INTRODUCTION</a:t>
            </a:r>
          </a:p>
        </p:txBody>
      </p:sp>
      <p:sp>
        <p:nvSpPr>
          <p:cNvPr id="5" name="Content Placeholder 4">
            <a:extLst>
              <a:ext uri="{FF2B5EF4-FFF2-40B4-BE49-F238E27FC236}">
                <a16:creationId xmlns:a16="http://schemas.microsoft.com/office/drawing/2014/main" id="{A13EF3CC-3875-7DA2-DC5D-F4BBD8E506E2}"/>
              </a:ext>
            </a:extLst>
          </p:cNvPr>
          <p:cNvSpPr>
            <a:spLocks noGrp="1"/>
          </p:cNvSpPr>
          <p:nvPr>
            <p:ph idx="1"/>
          </p:nvPr>
        </p:nvSpPr>
        <p:spPr>
          <a:xfrm>
            <a:off x="913775" y="2011679"/>
            <a:ext cx="10364452" cy="3779521"/>
          </a:xfrm>
        </p:spPr>
        <p:txBody>
          <a:bodyPr>
            <a:normAutofit/>
          </a:bodyPr>
          <a:lstStyle/>
          <a:p>
            <a:r>
              <a:rPr lang="en-US" sz="2400" dirty="0"/>
              <a:t>A Z-test is a statistical method used to determine whether the mean of a sample differs significantly from the mean of a population.</a:t>
            </a:r>
          </a:p>
          <a:p>
            <a:endParaRPr lang="en-US" sz="2400" dirty="0"/>
          </a:p>
          <a:p>
            <a:r>
              <a:rPr lang="en-US" sz="2400" dirty="0"/>
              <a:t>It's particularly useful when dealing with large sample sizes and known population standard deviation.</a:t>
            </a:r>
          </a:p>
          <a:p>
            <a:endParaRPr lang="en-US" sz="2400" dirty="0"/>
          </a:p>
          <a:p>
            <a:r>
              <a:rPr lang="en-US" sz="2400" dirty="0"/>
              <a:t>Z-tests help researchers and analysts make informed decisions based on statistical evidence.</a:t>
            </a:r>
          </a:p>
        </p:txBody>
      </p:sp>
    </p:spTree>
    <p:extLst>
      <p:ext uri="{BB962C8B-B14F-4D97-AF65-F5344CB8AC3E}">
        <p14:creationId xmlns:p14="http://schemas.microsoft.com/office/powerpoint/2010/main" val="358279171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0E97-5DE8-8D12-201E-79A8A31AFE6C}"/>
              </a:ext>
            </a:extLst>
          </p:cNvPr>
          <p:cNvSpPr>
            <a:spLocks noGrp="1"/>
          </p:cNvSpPr>
          <p:nvPr>
            <p:ph type="title"/>
          </p:nvPr>
        </p:nvSpPr>
        <p:spPr>
          <a:xfrm>
            <a:off x="3031958" y="484632"/>
            <a:ext cx="8096290" cy="834029"/>
          </a:xfrm>
        </p:spPr>
        <p:txBody>
          <a:bodyPr>
            <a:normAutofit/>
          </a:bodyPr>
          <a:lstStyle/>
          <a:p>
            <a:r>
              <a:rPr lang="en-IN" sz="3200" b="1" i="1" u="sng" dirty="0">
                <a:solidFill>
                  <a:srgbClr val="0D0D0D"/>
                </a:solidFill>
                <a:effectLst>
                  <a:outerShdw blurRad="38100" dist="38100" dir="2700000" algn="tl">
                    <a:srgbClr val="000000">
                      <a:alpha val="43137"/>
                    </a:srgbClr>
                  </a:outerShdw>
                </a:effectLst>
                <a:highlight>
                  <a:srgbClr val="FFFFFF"/>
                </a:highlight>
                <a:latin typeface="Söhne"/>
              </a:rPr>
              <a:t>Importance of Z-Tests</a:t>
            </a:r>
            <a:endParaRPr lang="en-IN" sz="8000" b="1" i="1" u="sng"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A35FA2C-2BC9-7932-C3F5-62439ACFC915}"/>
              </a:ext>
            </a:extLst>
          </p:cNvPr>
          <p:cNvSpPr>
            <a:spLocks noGrp="1"/>
          </p:cNvSpPr>
          <p:nvPr>
            <p:ph idx="1"/>
          </p:nvPr>
        </p:nvSpPr>
        <p:spPr>
          <a:xfrm>
            <a:off x="673768" y="2021304"/>
            <a:ext cx="10481912" cy="3847789"/>
          </a:xfrm>
        </p:spPr>
        <p:txBody>
          <a:bodyPr/>
          <a:lstStyle/>
          <a:p>
            <a:pPr algn="l">
              <a:buFont typeface="Arial" panose="020B0604020202020204" pitchFamily="34" charset="0"/>
              <a:buChar char="•"/>
            </a:pPr>
            <a:r>
              <a:rPr lang="en-US" sz="2400" b="1" i="0" u="sng" dirty="0">
                <a:solidFill>
                  <a:srgbClr val="0D0D0D"/>
                </a:solidFill>
                <a:effectLst/>
                <a:latin typeface="Söhne"/>
              </a:rPr>
              <a:t>Hypothesis Testing: </a:t>
            </a:r>
            <a:r>
              <a:rPr lang="en-US" sz="2400" b="0" i="0" dirty="0">
                <a:solidFill>
                  <a:srgbClr val="0D0D0D"/>
                </a:solidFill>
                <a:effectLst/>
                <a:latin typeface="Söhne"/>
              </a:rPr>
              <a:t>Z-tests are an essential tool in hypothesis testing, helping researchers evaluate the validity of assumptions about a population.</a:t>
            </a:r>
          </a:p>
          <a:p>
            <a:pPr algn="l">
              <a:buFont typeface="Arial" panose="020B0604020202020204" pitchFamily="34" charset="0"/>
              <a:buChar char="•"/>
            </a:pPr>
            <a:endParaRPr lang="en-US" sz="2400" b="0" i="0" dirty="0">
              <a:solidFill>
                <a:srgbClr val="0D0D0D"/>
              </a:solidFill>
              <a:effectLst/>
              <a:latin typeface="Söhne"/>
            </a:endParaRPr>
          </a:p>
          <a:p>
            <a:pPr algn="l">
              <a:buFont typeface="Arial" panose="020B0604020202020204" pitchFamily="34" charset="0"/>
              <a:buChar char="•"/>
            </a:pPr>
            <a:r>
              <a:rPr lang="en-US" sz="2400" b="1" u="sng" dirty="0">
                <a:solidFill>
                  <a:srgbClr val="0D0D0D"/>
                </a:solidFill>
                <a:effectLst/>
                <a:latin typeface="Söhne"/>
              </a:rPr>
              <a:t>Decision Making: </a:t>
            </a:r>
            <a:r>
              <a:rPr lang="en-US" sz="2400" b="0" i="0" dirty="0">
                <a:solidFill>
                  <a:srgbClr val="0D0D0D"/>
                </a:solidFill>
                <a:effectLst/>
                <a:latin typeface="Söhne"/>
              </a:rPr>
              <a:t>They provide a basis for decision-making in various fields, including medicine, finance, marketing, and quality control.</a:t>
            </a:r>
          </a:p>
          <a:p>
            <a:pPr algn="l">
              <a:buFont typeface="Arial" panose="020B0604020202020204" pitchFamily="34" charset="0"/>
              <a:buChar char="•"/>
            </a:pPr>
            <a:endParaRPr lang="en-US" sz="2400" b="0" i="0" dirty="0">
              <a:solidFill>
                <a:srgbClr val="0D0D0D"/>
              </a:solidFill>
              <a:effectLst/>
              <a:latin typeface="Söhne"/>
            </a:endParaRPr>
          </a:p>
          <a:p>
            <a:pPr algn="l">
              <a:buFont typeface="Arial" panose="020B0604020202020204" pitchFamily="34" charset="0"/>
              <a:buChar char="•"/>
            </a:pPr>
            <a:r>
              <a:rPr lang="en-US" sz="2400" b="1" i="0" u="sng" dirty="0">
                <a:solidFill>
                  <a:srgbClr val="0D0D0D"/>
                </a:solidFill>
                <a:effectLst/>
                <a:latin typeface="Söhne"/>
              </a:rPr>
              <a:t>Statistical Significance: </a:t>
            </a:r>
            <a:r>
              <a:rPr lang="en-US" sz="2400" b="0" i="0" dirty="0">
                <a:solidFill>
                  <a:srgbClr val="0D0D0D"/>
                </a:solidFill>
                <a:effectLst/>
                <a:latin typeface="Söhne"/>
              </a:rPr>
              <a:t>Z-tests help determine whether observed differences are statistically significant or simply due to chance</a:t>
            </a:r>
          </a:p>
          <a:p>
            <a:endParaRPr lang="en-IN" dirty="0"/>
          </a:p>
        </p:txBody>
      </p:sp>
    </p:spTree>
    <p:extLst>
      <p:ext uri="{BB962C8B-B14F-4D97-AF65-F5344CB8AC3E}">
        <p14:creationId xmlns:p14="http://schemas.microsoft.com/office/powerpoint/2010/main" val="16659112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2AB615D-54F4-633E-9BCA-007486895609}"/>
              </a:ext>
            </a:extLst>
          </p:cNvPr>
          <p:cNvSpPr>
            <a:spLocks noGrp="1"/>
          </p:cNvSpPr>
          <p:nvPr>
            <p:ph type="title"/>
          </p:nvPr>
        </p:nvSpPr>
        <p:spPr>
          <a:xfrm>
            <a:off x="913775" y="618517"/>
            <a:ext cx="10364451" cy="583559"/>
          </a:xfrm>
        </p:spPr>
        <p:txBody>
          <a:bodyPr>
            <a:normAutofit fontScale="90000"/>
          </a:bodyPr>
          <a:lstStyle/>
          <a:p>
            <a:r>
              <a:rPr lang="en-IN" sz="4000" b="1" i="1" u="sng" dirty="0"/>
              <a:t>FORMULA IN COMPUTING THE TEST STATISTICS by Z TEST!</a:t>
            </a:r>
          </a:p>
        </p:txBody>
      </p:sp>
      <p:sp>
        <p:nvSpPr>
          <p:cNvPr id="3" name="Content Placeholder 2">
            <a:extLst>
              <a:ext uri="{FF2B5EF4-FFF2-40B4-BE49-F238E27FC236}">
                <a16:creationId xmlns:a16="http://schemas.microsoft.com/office/drawing/2014/main" id="{0CC43F51-6261-104E-04F3-B0779D394F7B}"/>
              </a:ext>
            </a:extLst>
          </p:cNvPr>
          <p:cNvSpPr>
            <a:spLocks noGrp="1"/>
          </p:cNvSpPr>
          <p:nvPr>
            <p:ph idx="1"/>
          </p:nvPr>
        </p:nvSpPr>
        <p:spPr>
          <a:xfrm>
            <a:off x="838200" y="1825625"/>
            <a:ext cx="11203112" cy="4351338"/>
          </a:xfrm>
        </p:spPr>
        <p:txBody>
          <a:bodyPr>
            <a:normAutofit/>
          </a:bodyPr>
          <a:lstStyle/>
          <a:p>
            <a:r>
              <a:rPr lang="en-US" sz="2400" dirty="0"/>
              <a:t>Use the Z statistic to determine statistical significance by comparing it to the appropriate critical values and use it to find p-values.</a:t>
            </a:r>
          </a:p>
          <a:p>
            <a:pPr marL="0" indent="0">
              <a:buNone/>
            </a:pPr>
            <a:endParaRPr lang="en-IN" dirty="0"/>
          </a:p>
        </p:txBody>
      </p:sp>
      <p:sp>
        <p:nvSpPr>
          <p:cNvPr id="7" name="TextBox 6">
            <a:extLst>
              <a:ext uri="{FF2B5EF4-FFF2-40B4-BE49-F238E27FC236}">
                <a16:creationId xmlns:a16="http://schemas.microsoft.com/office/drawing/2014/main" id="{B31A9D5D-ECC4-316C-7C1C-7D930C776D18}"/>
              </a:ext>
            </a:extLst>
          </p:cNvPr>
          <p:cNvSpPr txBox="1"/>
          <p:nvPr/>
        </p:nvSpPr>
        <p:spPr>
          <a:xfrm>
            <a:off x="1047964" y="2404153"/>
            <a:ext cx="8098604" cy="369332"/>
          </a:xfrm>
          <a:prstGeom prst="rect">
            <a:avLst/>
          </a:prstGeom>
          <a:noFill/>
        </p:spPr>
        <p:txBody>
          <a:bodyPr wrap="square">
            <a:spAutoFit/>
          </a:bodyPr>
          <a:lstStyle/>
          <a:p>
            <a:endParaRPr lang="en-IN" dirty="0"/>
          </a:p>
        </p:txBody>
      </p:sp>
      <p:pic>
        <p:nvPicPr>
          <p:cNvPr id="10" name="Picture 2" descr="One sample Z test formula.">
            <a:extLst>
              <a:ext uri="{FF2B5EF4-FFF2-40B4-BE49-F238E27FC236}">
                <a16:creationId xmlns:a16="http://schemas.microsoft.com/office/drawing/2014/main" id="{C5377F5E-F32B-6029-0A86-C2B6FD6092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570" y="3226259"/>
            <a:ext cx="2598933" cy="138034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8B7BF4E9-67AF-99CA-127A-889AAFF8479A}"/>
              </a:ext>
            </a:extLst>
          </p:cNvPr>
          <p:cNvSpPr txBox="1"/>
          <p:nvPr/>
        </p:nvSpPr>
        <p:spPr>
          <a:xfrm>
            <a:off x="1576921" y="2815206"/>
            <a:ext cx="7667089" cy="369332"/>
          </a:xfrm>
          <a:prstGeom prst="rect">
            <a:avLst/>
          </a:prstGeom>
          <a:noFill/>
        </p:spPr>
        <p:txBody>
          <a:bodyPr wrap="square">
            <a:spAutoFit/>
          </a:bodyPr>
          <a:lstStyle/>
          <a:p>
            <a:pPr algn="l"/>
            <a:r>
              <a:rPr lang="en-US" b="1" i="1" u="sng" dirty="0">
                <a:solidFill>
                  <a:srgbClr val="222222"/>
                </a:solidFill>
                <a:effectLst/>
                <a:highlight>
                  <a:srgbClr val="FFFFFF"/>
                </a:highlight>
                <a:latin typeface="roboto slab" pitchFamily="2" charset="0"/>
              </a:rPr>
              <a:t>One Sample Z Test Formula</a:t>
            </a:r>
          </a:p>
        </p:txBody>
      </p:sp>
      <p:sp>
        <p:nvSpPr>
          <p:cNvPr id="21" name="TextBox 20">
            <a:extLst>
              <a:ext uri="{FF2B5EF4-FFF2-40B4-BE49-F238E27FC236}">
                <a16:creationId xmlns:a16="http://schemas.microsoft.com/office/drawing/2014/main" id="{99BA4E2F-6C9C-F801-6E46-A206DE5C1660}"/>
              </a:ext>
            </a:extLst>
          </p:cNvPr>
          <p:cNvSpPr txBox="1"/>
          <p:nvPr/>
        </p:nvSpPr>
        <p:spPr>
          <a:xfrm rot="10800000" flipV="1">
            <a:off x="838200" y="4599833"/>
            <a:ext cx="5511228" cy="1569660"/>
          </a:xfrm>
          <a:prstGeom prst="rect">
            <a:avLst/>
          </a:prstGeom>
          <a:noFill/>
        </p:spPr>
        <p:txBody>
          <a:bodyPr wrap="square">
            <a:spAutoFit/>
          </a:bodyPr>
          <a:lstStyle/>
          <a:p>
            <a:r>
              <a:rPr lang="en-US" sz="2400" dirty="0"/>
              <a:t>IQ score sample mean (x̅)</a:t>
            </a:r>
          </a:p>
          <a:p>
            <a:r>
              <a:rPr lang="en-US" sz="2400" dirty="0"/>
              <a:t>Sample size (n)</a:t>
            </a:r>
          </a:p>
          <a:p>
            <a:r>
              <a:rPr lang="en-US" sz="2400" dirty="0"/>
              <a:t>Hypothesized population mean (µ0)</a:t>
            </a:r>
          </a:p>
          <a:p>
            <a:r>
              <a:rPr lang="en-US" sz="2400" dirty="0"/>
              <a:t>Population standard deviation (σ</a:t>
            </a:r>
            <a:r>
              <a:rPr lang="en-US" dirty="0"/>
              <a:t>)</a:t>
            </a:r>
            <a:endParaRPr lang="en-IN" dirty="0"/>
          </a:p>
        </p:txBody>
      </p:sp>
    </p:spTree>
    <p:extLst>
      <p:ext uri="{BB962C8B-B14F-4D97-AF65-F5344CB8AC3E}">
        <p14:creationId xmlns:p14="http://schemas.microsoft.com/office/powerpoint/2010/main" val="317617531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3E40-86B5-03CF-1061-9D7E384DC617}"/>
              </a:ext>
            </a:extLst>
          </p:cNvPr>
          <p:cNvSpPr>
            <a:spLocks noGrp="1"/>
          </p:cNvSpPr>
          <p:nvPr>
            <p:ph type="title"/>
          </p:nvPr>
        </p:nvSpPr>
        <p:spPr>
          <a:xfrm>
            <a:off x="2723323" y="1225027"/>
            <a:ext cx="10364451" cy="922607"/>
          </a:xfrm>
        </p:spPr>
        <p:txBody>
          <a:bodyPr>
            <a:normAutofit fontScale="90000"/>
          </a:bodyPr>
          <a:lstStyle/>
          <a:p>
            <a:r>
              <a:rPr lang="en-US" b="1" i="1" u="sng" dirty="0"/>
              <a:t>Two Sample Z Test Formula</a:t>
            </a:r>
            <a:br>
              <a:rPr lang="en-IN" b="1" i="1" u="sng" dirty="0"/>
            </a:br>
            <a:endParaRPr lang="en-IN" dirty="0"/>
          </a:p>
        </p:txBody>
      </p:sp>
      <p:pic>
        <p:nvPicPr>
          <p:cNvPr id="4" name="Content Placeholder 3" descr="Two sample Z test formula.">
            <a:extLst>
              <a:ext uri="{FF2B5EF4-FFF2-40B4-BE49-F238E27FC236}">
                <a16:creationId xmlns:a16="http://schemas.microsoft.com/office/drawing/2014/main" id="{D5341471-599B-FF37-E482-2E9F0FE1D7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5130800" y="3071813"/>
            <a:ext cx="1990725" cy="1571625"/>
          </a:xfrm>
          <a:prstGeom prst="rect">
            <a:avLst/>
          </a:prstGeom>
          <a:noFill/>
          <a:ln>
            <a:noFill/>
          </a:ln>
        </p:spPr>
      </p:pic>
      <p:sp>
        <p:nvSpPr>
          <p:cNvPr id="5" name="TextBox 4">
            <a:extLst>
              <a:ext uri="{FF2B5EF4-FFF2-40B4-BE49-F238E27FC236}">
                <a16:creationId xmlns:a16="http://schemas.microsoft.com/office/drawing/2014/main" id="{D4404D72-8CE6-AF6B-64F1-C4306F075401}"/>
              </a:ext>
            </a:extLst>
          </p:cNvPr>
          <p:cNvSpPr txBox="1"/>
          <p:nvPr/>
        </p:nvSpPr>
        <p:spPr>
          <a:xfrm>
            <a:off x="195210" y="3904641"/>
            <a:ext cx="6082300" cy="2246769"/>
          </a:xfrm>
          <a:prstGeom prst="rect">
            <a:avLst/>
          </a:prstGeom>
          <a:noFill/>
        </p:spPr>
        <p:txBody>
          <a:bodyPr wrap="square">
            <a:spAutoFit/>
          </a:bodyPr>
          <a:lstStyle/>
          <a:p>
            <a:r>
              <a:rPr lang="en-IN" sz="2800" dirty="0"/>
              <a:t>where:</a:t>
            </a:r>
          </a:p>
          <a:p>
            <a:endParaRPr lang="en-IN" sz="2800" dirty="0"/>
          </a:p>
          <a:p>
            <a:r>
              <a:rPr lang="en-IN" sz="2800" dirty="0"/>
              <a:t>x1, x2: sample means</a:t>
            </a:r>
          </a:p>
          <a:p>
            <a:r>
              <a:rPr lang="el-GR" sz="2800" dirty="0"/>
              <a:t>σ1, σ2: </a:t>
            </a:r>
            <a:r>
              <a:rPr lang="en-IN" sz="2800" dirty="0"/>
              <a:t>population standard deviations</a:t>
            </a:r>
          </a:p>
          <a:p>
            <a:r>
              <a:rPr lang="en-IN" sz="2800" dirty="0"/>
              <a:t>n1, n2: sample sizes</a:t>
            </a:r>
          </a:p>
        </p:txBody>
      </p:sp>
      <p:sp>
        <p:nvSpPr>
          <p:cNvPr id="7" name="TextBox 6">
            <a:extLst>
              <a:ext uri="{FF2B5EF4-FFF2-40B4-BE49-F238E27FC236}">
                <a16:creationId xmlns:a16="http://schemas.microsoft.com/office/drawing/2014/main" id="{11B7C87C-A481-81B4-4830-807F0385D919}"/>
              </a:ext>
            </a:extLst>
          </p:cNvPr>
          <p:cNvSpPr txBox="1"/>
          <p:nvPr/>
        </p:nvSpPr>
        <p:spPr>
          <a:xfrm>
            <a:off x="404263" y="2147634"/>
            <a:ext cx="9586761" cy="954107"/>
          </a:xfrm>
          <a:prstGeom prst="rect">
            <a:avLst/>
          </a:prstGeom>
          <a:noFill/>
        </p:spPr>
        <p:txBody>
          <a:bodyPr wrap="square">
            <a:spAutoFit/>
          </a:bodyPr>
          <a:lstStyle/>
          <a:p>
            <a:r>
              <a:rPr lang="en-US" sz="2800" dirty="0"/>
              <a:t>H0: μ1 = μ2 (the two population means are equal)</a:t>
            </a:r>
          </a:p>
          <a:p>
            <a:r>
              <a:rPr lang="en-US" sz="2800" dirty="0"/>
              <a:t>HA: μ1 ≠ μ2 (the two population means are not equal)</a:t>
            </a:r>
          </a:p>
        </p:txBody>
      </p:sp>
    </p:spTree>
    <p:extLst>
      <p:ext uri="{BB962C8B-B14F-4D97-AF65-F5344CB8AC3E}">
        <p14:creationId xmlns:p14="http://schemas.microsoft.com/office/powerpoint/2010/main" val="340165391"/>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9EF6E9-A77F-E506-11C4-C30918BEFEA2}"/>
              </a:ext>
            </a:extLst>
          </p:cNvPr>
          <p:cNvSpPr txBox="1"/>
          <p:nvPr/>
        </p:nvSpPr>
        <p:spPr>
          <a:xfrm>
            <a:off x="3986373" y="154113"/>
            <a:ext cx="5784351" cy="584775"/>
          </a:xfrm>
          <a:prstGeom prst="rect">
            <a:avLst/>
          </a:prstGeom>
          <a:noFill/>
        </p:spPr>
        <p:txBody>
          <a:bodyPr wrap="square">
            <a:spAutoFit/>
          </a:bodyPr>
          <a:lstStyle/>
          <a:p>
            <a:pPr algn="just"/>
            <a:r>
              <a:rPr lang="en-IN" sz="3200" b="1" i="1" u="sng" dirty="0">
                <a:solidFill>
                  <a:srgbClr val="222222"/>
                </a:solidFill>
                <a:effectLst>
                  <a:outerShdw blurRad="38100" dist="38100" dir="2700000" algn="tl">
                    <a:srgbClr val="000000">
                      <a:alpha val="43137"/>
                    </a:srgbClr>
                  </a:outerShdw>
                </a:effectLst>
                <a:highlight>
                  <a:srgbClr val="808080"/>
                </a:highlight>
                <a:latin typeface="roboto slab" pitchFamily="2" charset="0"/>
              </a:rPr>
              <a:t>Z Test Critical Values</a:t>
            </a:r>
          </a:p>
        </p:txBody>
      </p:sp>
      <p:graphicFrame>
        <p:nvGraphicFramePr>
          <p:cNvPr id="4" name="Table 3">
            <a:extLst>
              <a:ext uri="{FF2B5EF4-FFF2-40B4-BE49-F238E27FC236}">
                <a16:creationId xmlns:a16="http://schemas.microsoft.com/office/drawing/2014/main" id="{28AEF6F3-E74A-94A4-18ED-3202E3844B9B}"/>
              </a:ext>
            </a:extLst>
          </p:cNvPr>
          <p:cNvGraphicFramePr>
            <a:graphicFrameLocks noGrp="1"/>
          </p:cNvGraphicFramePr>
          <p:nvPr>
            <p:extLst>
              <p:ext uri="{D42A27DB-BD31-4B8C-83A1-F6EECF244321}">
                <p14:modId xmlns:p14="http://schemas.microsoft.com/office/powerpoint/2010/main" val="3244626530"/>
              </p:ext>
            </p:extLst>
          </p:nvPr>
        </p:nvGraphicFramePr>
        <p:xfrm>
          <a:off x="385010" y="2445248"/>
          <a:ext cx="11377058" cy="3724546"/>
        </p:xfrm>
        <a:graphic>
          <a:graphicData uri="http://schemas.openxmlformats.org/drawingml/2006/table">
            <a:tbl>
              <a:tblPr/>
              <a:tblGrid>
                <a:gridCol w="4024038">
                  <a:extLst>
                    <a:ext uri="{9D8B030D-6E8A-4147-A177-3AD203B41FA5}">
                      <a16:colId xmlns:a16="http://schemas.microsoft.com/office/drawing/2014/main" val="2643098412"/>
                    </a:ext>
                  </a:extLst>
                </a:gridCol>
                <a:gridCol w="3493600">
                  <a:extLst>
                    <a:ext uri="{9D8B030D-6E8A-4147-A177-3AD203B41FA5}">
                      <a16:colId xmlns:a16="http://schemas.microsoft.com/office/drawing/2014/main" val="3653012090"/>
                    </a:ext>
                  </a:extLst>
                </a:gridCol>
                <a:gridCol w="3859420">
                  <a:extLst>
                    <a:ext uri="{9D8B030D-6E8A-4147-A177-3AD203B41FA5}">
                      <a16:colId xmlns:a16="http://schemas.microsoft.com/office/drawing/2014/main" val="2020187448"/>
                    </a:ext>
                  </a:extLst>
                </a:gridCol>
              </a:tblGrid>
              <a:tr h="532078">
                <a:tc>
                  <a:txBody>
                    <a:bodyPr/>
                    <a:lstStyle/>
                    <a:p>
                      <a:pPr algn="l"/>
                      <a:r>
                        <a:rPr lang="en-IN" b="1">
                          <a:effectLst/>
                        </a:rPr>
                        <a:t>Significance Level</a:t>
                      </a:r>
                      <a:endParaRPr lang="en-IN">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b="1" dirty="0">
                          <a:effectLst/>
                        </a:rPr>
                        <a:t>Type of Test</a:t>
                      </a:r>
                      <a:endParaRPr lang="en-IN" dirty="0">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b="1" dirty="0">
                          <a:effectLst/>
                        </a:rPr>
                        <a:t>Critical Value(s)</a:t>
                      </a:r>
                      <a:endParaRPr lang="en-IN" dirty="0">
                        <a:effectLst/>
                      </a:endParaRP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2173742966"/>
                  </a:ext>
                </a:extLst>
              </a:tr>
              <a:tr h="532078">
                <a:tc>
                  <a:txBody>
                    <a:bodyPr/>
                    <a:lstStyle/>
                    <a:p>
                      <a:pPr algn="l"/>
                      <a:r>
                        <a:rPr lang="en-IN">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Two-Tailed</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±2.576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258760847"/>
                  </a:ext>
                </a:extLst>
              </a:tr>
              <a:tr h="532078">
                <a:tc>
                  <a:txBody>
                    <a:bodyPr/>
                    <a:lstStyle/>
                    <a:p>
                      <a:pPr algn="l"/>
                      <a:r>
                        <a:rPr lang="en-IN" dirty="0">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Left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–2.326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2105117133"/>
                  </a:ext>
                </a:extLst>
              </a:tr>
              <a:tr h="532078">
                <a:tc>
                  <a:txBody>
                    <a:bodyPr/>
                    <a:lstStyle/>
                    <a:p>
                      <a:pPr algn="l"/>
                      <a:r>
                        <a:rPr lang="en-IN">
                          <a:effectLst/>
                        </a:rPr>
                        <a:t>0.01</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Right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+2.326</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440793946"/>
                  </a:ext>
                </a:extLst>
              </a:tr>
              <a:tr h="532078">
                <a:tc>
                  <a:txBody>
                    <a:bodyPr/>
                    <a:lstStyle/>
                    <a:p>
                      <a:pPr algn="l"/>
                      <a:r>
                        <a:rPr lang="en-IN">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dirty="0">
                          <a:effectLst/>
                        </a:rPr>
                        <a:t>Two-Tailed</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±1.960</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3569564095"/>
                  </a:ext>
                </a:extLst>
              </a:tr>
              <a:tr h="532078">
                <a:tc>
                  <a:txBody>
                    <a:bodyPr/>
                    <a:lstStyle/>
                    <a:p>
                      <a:pPr algn="l"/>
                      <a:r>
                        <a:rPr lang="en-IN">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dirty="0">
                          <a:effectLst/>
                        </a:rPr>
                        <a:t>Left Tail</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tc>
                  <a:txBody>
                    <a:bodyPr/>
                    <a:lstStyle/>
                    <a:p>
                      <a:pPr algn="l"/>
                      <a:r>
                        <a:rPr lang="en-IN">
                          <a:effectLst/>
                        </a:rPr>
                        <a:t>+1.650</a:t>
                      </a:r>
                    </a:p>
                  </a:txBody>
                  <a:tcPr marT="38100" marB="38100" anchor="ctr">
                    <a:lnL>
                      <a:noFill/>
                    </a:lnL>
                    <a:lnR>
                      <a:noFill/>
                    </a:lnR>
                    <a:lnT w="6350" cap="flat" cmpd="sng" algn="ctr">
                      <a:solidFill>
                        <a:srgbClr val="EEEEE8"/>
                      </a:solidFill>
                      <a:prstDash val="solid"/>
                      <a:round/>
                      <a:headEnd type="none" w="med" len="med"/>
                      <a:tailEnd type="none" w="med" len="med"/>
                    </a:lnT>
                    <a:lnB w="6350" cap="flat" cmpd="sng" algn="ctr">
                      <a:solidFill>
                        <a:srgbClr val="EEEEE8"/>
                      </a:solidFill>
                      <a:prstDash val="solid"/>
                      <a:round/>
                      <a:headEnd type="none" w="med" len="med"/>
                      <a:tailEnd type="none" w="med" len="med"/>
                    </a:lnB>
                    <a:solidFill>
                      <a:srgbClr val="FFFFFF"/>
                    </a:solidFill>
                  </a:tcPr>
                </a:tc>
                <a:extLst>
                  <a:ext uri="{0D108BD9-81ED-4DB2-BD59-A6C34878D82A}">
                    <a16:rowId xmlns:a16="http://schemas.microsoft.com/office/drawing/2014/main" val="611919365"/>
                  </a:ext>
                </a:extLst>
              </a:tr>
              <a:tr h="532078">
                <a:tc>
                  <a:txBody>
                    <a:bodyPr/>
                    <a:lstStyle/>
                    <a:p>
                      <a:pPr algn="l"/>
                      <a:r>
                        <a:rPr lang="en-IN" dirty="0">
                          <a:effectLst/>
                        </a:rPr>
                        <a:t>0.05</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tc>
                  <a:txBody>
                    <a:bodyPr/>
                    <a:lstStyle/>
                    <a:p>
                      <a:pPr algn="l"/>
                      <a:r>
                        <a:rPr lang="en-IN">
                          <a:effectLst/>
                        </a:rPr>
                        <a:t>Right Tail</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tc>
                  <a:txBody>
                    <a:bodyPr/>
                    <a:lstStyle/>
                    <a:p>
                      <a:pPr algn="l"/>
                      <a:r>
                        <a:rPr lang="en-IN" dirty="0">
                          <a:effectLst/>
                        </a:rPr>
                        <a:t>–1.650</a:t>
                      </a:r>
                    </a:p>
                  </a:txBody>
                  <a:tcPr marT="38100" marB="38100" anchor="ctr">
                    <a:lnL>
                      <a:noFill/>
                    </a:lnL>
                    <a:lnR>
                      <a:noFill/>
                    </a:lnR>
                    <a:lnT w="6350" cap="flat" cmpd="sng" algn="ctr">
                      <a:solidFill>
                        <a:srgbClr val="EEEEE8"/>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754745458"/>
                  </a:ext>
                </a:extLst>
              </a:tr>
            </a:tbl>
          </a:graphicData>
        </a:graphic>
      </p:graphicFrame>
      <p:sp>
        <p:nvSpPr>
          <p:cNvPr id="11" name="TextBox 10">
            <a:extLst>
              <a:ext uri="{FF2B5EF4-FFF2-40B4-BE49-F238E27FC236}">
                <a16:creationId xmlns:a16="http://schemas.microsoft.com/office/drawing/2014/main" id="{3F66ABC7-42C5-26CA-D740-17F425116B88}"/>
              </a:ext>
            </a:extLst>
          </p:cNvPr>
          <p:cNvSpPr txBox="1"/>
          <p:nvPr/>
        </p:nvSpPr>
        <p:spPr>
          <a:xfrm>
            <a:off x="1549667" y="1140431"/>
            <a:ext cx="8556859" cy="830997"/>
          </a:xfrm>
          <a:prstGeom prst="rect">
            <a:avLst/>
          </a:prstGeom>
          <a:noFill/>
        </p:spPr>
        <p:txBody>
          <a:bodyPr wrap="square">
            <a:spAutoFit/>
          </a:bodyPr>
          <a:lstStyle/>
          <a:p>
            <a:r>
              <a:rPr lang="en-US" sz="2400" b="1" i="1" dirty="0"/>
              <a:t>To find the critical value for a Z test, you need to know the significance level and whether it is one- or two-tailed.</a:t>
            </a:r>
            <a:endParaRPr lang="en-IN" sz="2400" b="1" i="1" dirty="0"/>
          </a:p>
        </p:txBody>
      </p:sp>
    </p:spTree>
    <p:extLst>
      <p:ext uri="{BB962C8B-B14F-4D97-AF65-F5344CB8AC3E}">
        <p14:creationId xmlns:p14="http://schemas.microsoft.com/office/powerpoint/2010/main" val="9247255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26AB7-0A3D-AF7D-D871-01B6A8A4E9FE}"/>
              </a:ext>
            </a:extLst>
          </p:cNvPr>
          <p:cNvSpPr>
            <a:spLocks noGrp="1"/>
          </p:cNvSpPr>
          <p:nvPr>
            <p:ph type="title"/>
          </p:nvPr>
        </p:nvSpPr>
        <p:spPr>
          <a:xfrm>
            <a:off x="1713297" y="683394"/>
            <a:ext cx="9564929" cy="1039528"/>
          </a:xfrm>
        </p:spPr>
        <p:txBody>
          <a:bodyPr/>
          <a:lstStyle/>
          <a:p>
            <a:r>
              <a:rPr lang="en-IN" b="1" i="1" u="sng" dirty="0">
                <a:effectLst>
                  <a:outerShdw blurRad="38100" dist="38100" dir="2700000" algn="tl">
                    <a:srgbClr val="000000">
                      <a:alpha val="43137"/>
                    </a:srgbClr>
                  </a:outerShdw>
                </a:effectLst>
              </a:rPr>
              <a:t>WHEN DO WE USE Z-TEST ??</a:t>
            </a:r>
          </a:p>
        </p:txBody>
      </p:sp>
      <p:sp>
        <p:nvSpPr>
          <p:cNvPr id="3" name="Content Placeholder 2">
            <a:extLst>
              <a:ext uri="{FF2B5EF4-FFF2-40B4-BE49-F238E27FC236}">
                <a16:creationId xmlns:a16="http://schemas.microsoft.com/office/drawing/2014/main" id="{EA009CDC-E8E8-2152-8879-E7E99D197494}"/>
              </a:ext>
            </a:extLst>
          </p:cNvPr>
          <p:cNvSpPr>
            <a:spLocks noGrp="1"/>
          </p:cNvSpPr>
          <p:nvPr>
            <p:ph idx="1"/>
          </p:nvPr>
        </p:nvSpPr>
        <p:spPr/>
        <p:txBody>
          <a:bodyPr>
            <a:normAutofit/>
          </a:bodyPr>
          <a:lstStyle/>
          <a:p>
            <a:r>
              <a:rPr lang="en-IN" sz="2400" dirty="0"/>
              <a:t>The sample size should be greater than 30, otherwise, we should use t test.</a:t>
            </a:r>
          </a:p>
          <a:p>
            <a:r>
              <a:rPr lang="en-IN" sz="2400" dirty="0"/>
              <a:t>Samples should be drawn at random from the population.</a:t>
            </a:r>
          </a:p>
          <a:p>
            <a:r>
              <a:rPr lang="en-IN" sz="2400" dirty="0"/>
              <a:t>The standard deviation of the population should be known.</a:t>
            </a:r>
          </a:p>
          <a:p>
            <a:r>
              <a:rPr lang="en-IN" sz="2400" dirty="0"/>
              <a:t>Samples that are drawn  from the population should be independent of each other.</a:t>
            </a:r>
          </a:p>
          <a:p>
            <a:r>
              <a:rPr lang="en-IN" sz="2400" dirty="0"/>
              <a:t>The data should be normally distributed, however for large sample size, it is assumed to have a normal distribution.</a:t>
            </a:r>
          </a:p>
        </p:txBody>
      </p:sp>
    </p:spTree>
    <p:extLst>
      <p:ext uri="{BB962C8B-B14F-4D97-AF65-F5344CB8AC3E}">
        <p14:creationId xmlns:p14="http://schemas.microsoft.com/office/powerpoint/2010/main" val="17429194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712</TotalTime>
  <Words>1615</Words>
  <Application>Microsoft Office PowerPoint</Application>
  <PresentationFormat>Widescreen</PresentationFormat>
  <Paragraphs>142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Cambria Math</vt:lpstr>
      <vt:lpstr>roboto slab</vt:lpstr>
      <vt:lpstr>Söhne</vt:lpstr>
      <vt:lpstr>Retrospect</vt:lpstr>
      <vt:lpstr>PowerPoint Presentation</vt:lpstr>
      <vt:lpstr>PowerPoint Presentation</vt:lpstr>
      <vt:lpstr>Z TEST:-</vt:lpstr>
      <vt:lpstr>INTRODUCTION</vt:lpstr>
      <vt:lpstr>Importance of Z-Tests</vt:lpstr>
      <vt:lpstr>FORMULA IN COMPUTING THE TEST STATISTICS by Z TEST!</vt:lpstr>
      <vt:lpstr>Two Sample Z Test Formula </vt:lpstr>
      <vt:lpstr>PowerPoint Presentation</vt:lpstr>
      <vt:lpstr>WHEN DO WE USE Z-TEST ??</vt:lpstr>
      <vt:lpstr>WHY WE USE LARGE SAMPLE...?  </vt:lpstr>
      <vt:lpstr>HYPOTHESIS TESTING</vt:lpstr>
      <vt:lpstr>TYPES OF Z TEST</vt:lpstr>
      <vt:lpstr>PowerPoint Presentation</vt:lpstr>
      <vt:lpstr>STEPS TO PERFORM Z- TEST</vt:lpstr>
      <vt:lpstr>ASSUMPTIONS OF Z- TEST </vt:lpstr>
      <vt:lpstr>EXAMPLES OF Z- TEST </vt:lpstr>
      <vt:lpstr>EXAMPLE OF Z- TEST </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Kritika Agrawal</dc:creator>
  <cp:lastModifiedBy>OWNER</cp:lastModifiedBy>
  <cp:revision>6</cp:revision>
  <dcterms:created xsi:type="dcterms:W3CDTF">2024-04-10T02:54:37Z</dcterms:created>
  <dcterms:modified xsi:type="dcterms:W3CDTF">2025-01-20T16:34:17Z</dcterms:modified>
</cp:coreProperties>
</file>